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5" r:id="rId3"/>
  </p:sldMasterIdLst>
  <p:notesMasterIdLst>
    <p:notesMasterId r:id="rId18"/>
  </p:notesMasterIdLst>
  <p:sldIdLst>
    <p:sldId id="257" r:id="rId4"/>
    <p:sldId id="258" r:id="rId5"/>
    <p:sldId id="259" r:id="rId6"/>
    <p:sldId id="262" r:id="rId7"/>
    <p:sldId id="261" r:id="rId8"/>
    <p:sldId id="263" r:id="rId9"/>
    <p:sldId id="264" r:id="rId10"/>
    <p:sldId id="265" r:id="rId11"/>
    <p:sldId id="267" r:id="rId12"/>
    <p:sldId id="266" r:id="rId13"/>
    <p:sldId id="260"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4329" autoAdjust="0"/>
  </p:normalViewPr>
  <p:slideViewPr>
    <p:cSldViewPr snapToGrid="0">
      <p:cViewPr varScale="1">
        <p:scale>
          <a:sx n="103" d="100"/>
          <a:sy n="103" d="100"/>
        </p:scale>
        <p:origin x="15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1EE9A-7473-4005-88EB-AEC4715542BA}" type="datetimeFigureOut">
              <a:rPr lang="en-US" smtClean="0"/>
              <a:t>6/24/2018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7E5DB-446E-489E-91D1-89C97C12CE0C}" type="slidenum">
              <a:rPr lang="en-US" smtClean="0"/>
              <a:t>‹#›</a:t>
            </a:fld>
            <a:endParaRPr lang="en-US"/>
          </a:p>
        </p:txBody>
      </p:sp>
    </p:spTree>
    <p:extLst>
      <p:ext uri="{BB962C8B-B14F-4D97-AF65-F5344CB8AC3E}">
        <p14:creationId xmlns:p14="http://schemas.microsoft.com/office/powerpoint/2010/main" val="1113258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30947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498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367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8057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1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18154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614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5117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504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77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6340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12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417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7469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625362"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i="0" u="none" strike="noStrike" cap="none">
                <a:solidFill>
                  <a:schemeClr val="lt1"/>
                </a:solidFill>
                <a:latin typeface="Dosis"/>
                <a:ea typeface="Dosis"/>
                <a:cs typeface="Dosis"/>
                <a:sym typeface="Dosis"/>
              </a:rPr>
              <a:t>TITLE GOES HERE</a:t>
            </a:r>
            <a:endParaRPr sz="1333">
              <a:solidFill>
                <a:schemeClr val="lt1"/>
              </a:solidFill>
              <a:latin typeface="Dosis"/>
              <a:ea typeface="Dosis"/>
              <a:cs typeface="Dosis"/>
              <a:sym typeface="Dosis"/>
            </a:endParaRPr>
          </a:p>
        </p:txBody>
      </p:sp>
      <p:sp>
        <p:nvSpPr>
          <p:cNvPr id="55" name="Shape 55"/>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BCBEC0"/>
                </a:solidFill>
                <a:latin typeface="Dosis"/>
                <a:ea typeface="Dosis"/>
                <a:cs typeface="Dosis"/>
                <a:sym typeface="Dosis"/>
              </a:rPr>
              <a:t>Subtitle goes here</a:t>
            </a:r>
            <a:endParaRPr sz="1333">
              <a:solidFill>
                <a:srgbClr val="BCBEC0"/>
              </a:solidFill>
              <a:latin typeface="Dosis"/>
              <a:ea typeface="Dosis"/>
              <a:cs typeface="Dosis"/>
              <a:sym typeface="Dosis"/>
            </a:endParaRPr>
          </a:p>
        </p:txBody>
      </p:sp>
      <p:sp>
        <p:nvSpPr>
          <p:cNvPr id="56" name="Shape 56"/>
          <p:cNvSpPr/>
          <p:nvPr/>
        </p:nvSpPr>
        <p:spPr>
          <a:xfrm>
            <a:off x="625376"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1067" b="0" i="0" u="none" strike="noStrike" cap="none">
                <a:solidFill>
                  <a:srgbClr val="BCBEC0"/>
                </a:solidFill>
                <a:latin typeface="Dosis"/>
                <a:ea typeface="Dosis"/>
                <a:cs typeface="Dosis"/>
                <a:sym typeface="Dosis"/>
              </a:rPr>
              <a:t>New York  </a:t>
            </a:r>
            <a:r>
              <a:rPr lang="en" sz="1067">
                <a:solidFill>
                  <a:srgbClr val="BCBEC0"/>
                </a:solidFill>
                <a:latin typeface="Dosis"/>
                <a:ea typeface="Dosis"/>
                <a:cs typeface="Dosis"/>
                <a:sym typeface="Dosis"/>
              </a:rPr>
              <a:t>-</a:t>
            </a:r>
            <a:r>
              <a:rPr lang="en" sz="1067" b="0" i="0" u="none" strike="noStrike" cap="none">
                <a:solidFill>
                  <a:srgbClr val="BCBEC0"/>
                </a:solidFill>
                <a:latin typeface="Dosis"/>
                <a:ea typeface="Dosis"/>
                <a:cs typeface="Dosis"/>
                <a:sym typeface="Dosis"/>
              </a:rPr>
              <a:t>  10th February, 2014</a:t>
            </a:r>
            <a:endParaRPr sz="1067">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625371" y="827065"/>
            <a:ext cx="1817173" cy="382168"/>
          </a:xfrm>
          <a:prstGeom prst="rect">
            <a:avLst/>
          </a:prstGeom>
          <a:noFill/>
          <a:ln>
            <a:noFill/>
          </a:ln>
        </p:spPr>
      </p:pic>
    </p:spTree>
    <p:extLst>
      <p:ext uri="{BB962C8B-B14F-4D97-AF65-F5344CB8AC3E}">
        <p14:creationId xmlns:p14="http://schemas.microsoft.com/office/powerpoint/2010/main" val="371757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2"/>
        <p:cNvGrpSpPr/>
        <p:nvPr/>
      </p:nvGrpSpPr>
      <p:grpSpPr>
        <a:xfrm>
          <a:off x="0" y="0"/>
          <a:ext cx="0" cy="0"/>
          <a:chOff x="0" y="0"/>
          <a:chExt cx="0" cy="0"/>
        </a:xfrm>
      </p:grpSpPr>
      <p:sp>
        <p:nvSpPr>
          <p:cNvPr id="93" name="Shape 93"/>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94" name="Shape 94"/>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sp>
        <p:nvSpPr>
          <p:cNvPr id="95" name="Shape 95"/>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96" name="Shape 96"/>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Quickly maximize timely </a:t>
            </a:r>
            <a:r>
              <a:rPr lang="en" sz="1467" b="0" i="0" u="none" strike="noStrike" cap="none">
                <a:solidFill>
                  <a:srgbClr val="FA726E"/>
                </a:solidFill>
                <a:latin typeface="Dosis"/>
                <a:ea typeface="Dosis"/>
                <a:cs typeface="Dosis"/>
                <a:sym typeface="Dosis"/>
              </a:rPr>
              <a:t>deliverables for real-time</a:t>
            </a:r>
            <a:r>
              <a:rPr lang="en" sz="1467" b="0" i="0" u="none" strike="noStrike" cap="none">
                <a:solidFill>
                  <a:srgbClr val="295269"/>
                </a:solidFill>
                <a:latin typeface="Dosis"/>
                <a:ea typeface="Dosis"/>
                <a:cs typeface="Dosis"/>
                <a:sym typeface="Dosis"/>
              </a:rPr>
              <a:t> schemas. Dramatically maintain clicks-and-mortar solutions without functional solutions.</a:t>
            </a:r>
            <a:endParaRPr sz="1333">
              <a:latin typeface="Dosis"/>
              <a:ea typeface="Dosis"/>
              <a:cs typeface="Dosis"/>
              <a:sym typeface="Dosis"/>
            </a:endParaRPr>
          </a:p>
        </p:txBody>
      </p:sp>
      <p:sp>
        <p:nvSpPr>
          <p:cNvPr id="97" name="Shape 97"/>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98" name="Shape 98"/>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a:t>
            </a:r>
            <a:r>
              <a:rPr lang="en" sz="1467" b="0" i="0" u="none" strike="noStrike" cap="none">
                <a:solidFill>
                  <a:srgbClr val="FA726E"/>
                </a:solidFill>
                <a:latin typeface="Dosis"/>
                <a:ea typeface="Dosis"/>
                <a:cs typeface="Dosis"/>
                <a:sym typeface="Dosis"/>
              </a:rPr>
              <a:t>unleash</a:t>
            </a:r>
            <a:r>
              <a:rPr lang="en" sz="1467"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a:latin typeface="Dosis"/>
              <a:ea typeface="Dosis"/>
              <a:cs typeface="Dosis"/>
              <a:sym typeface="Dosis"/>
            </a:endParaRPr>
          </a:p>
        </p:txBody>
      </p:sp>
      <p:sp>
        <p:nvSpPr>
          <p:cNvPr id="99" name="Shape 99"/>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100" name="Shape 100"/>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1786875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1"/>
        <p:cNvGrpSpPr/>
        <p:nvPr/>
      </p:nvGrpSpPr>
      <p:grpSpPr>
        <a:xfrm>
          <a:off x="0" y="0"/>
          <a:ext cx="0" cy="0"/>
          <a:chOff x="0" y="0"/>
          <a:chExt cx="0" cy="0"/>
        </a:xfrm>
      </p:grpSpPr>
      <p:sp>
        <p:nvSpPr>
          <p:cNvPr id="102" name="Shape 102"/>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03" name="Shape 103"/>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4" name="Shape 104"/>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6" name="Shape 106"/>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08" name="Shape 108"/>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9" name="Shape 109"/>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11" name="Shape 111"/>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12" name="Shape 112"/>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5" name="Shape 115"/>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16" name="Shape 116"/>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17" name="Shape 117"/>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19" name="Shape 119"/>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21" name="Shape 121"/>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22" name="Shape 122"/>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24" name="Shape 124"/>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25" name="Shape 125"/>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8" name="Shape 128"/>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0" name="Shape 130"/>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A</a:t>
            </a:r>
            <a:endParaRPr sz="2400">
              <a:solidFill>
                <a:srgbClr val="295269"/>
              </a:solidFill>
              <a:latin typeface="Dosis"/>
              <a:ea typeface="Dosis"/>
              <a:cs typeface="Dosis"/>
              <a:sym typeface="Dosis"/>
            </a:endParaRPr>
          </a:p>
        </p:txBody>
      </p:sp>
      <p:sp>
        <p:nvSpPr>
          <p:cNvPr id="131" name="Shape 131"/>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B</a:t>
            </a:r>
            <a:endParaRPr sz="2400">
              <a:solidFill>
                <a:srgbClr val="295269"/>
              </a:solidFill>
              <a:latin typeface="Dosis"/>
              <a:ea typeface="Dosis"/>
              <a:cs typeface="Dosis"/>
              <a:sym typeface="Dosis"/>
            </a:endParaRPr>
          </a:p>
        </p:txBody>
      </p:sp>
      <p:sp>
        <p:nvSpPr>
          <p:cNvPr id="132" name="Shape 132"/>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D</a:t>
            </a:r>
            <a:endParaRPr sz="2400">
              <a:solidFill>
                <a:srgbClr val="295269"/>
              </a:solidFill>
              <a:latin typeface="Dosis"/>
              <a:ea typeface="Dosis"/>
              <a:cs typeface="Dosis"/>
              <a:sym typeface="Dosis"/>
            </a:endParaRPr>
          </a:p>
        </p:txBody>
      </p:sp>
      <p:sp>
        <p:nvSpPr>
          <p:cNvPr id="133" name="Shape 133"/>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C</a:t>
            </a:r>
            <a:endParaRPr sz="2400">
              <a:solidFill>
                <a:srgbClr val="295269"/>
              </a:solidFill>
              <a:latin typeface="Dosis"/>
              <a:ea typeface="Dosis"/>
              <a:cs typeface="Dosis"/>
              <a:sym typeface="Dosis"/>
            </a:endParaRPr>
          </a:p>
        </p:txBody>
      </p:sp>
      <p:cxnSp>
        <p:nvCxnSpPr>
          <p:cNvPr id="134" name="Shape 134"/>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extLst>
      <p:ext uri="{BB962C8B-B14F-4D97-AF65-F5344CB8AC3E}">
        <p14:creationId xmlns:p14="http://schemas.microsoft.com/office/powerpoint/2010/main" val="3258861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609813" y="1797083"/>
            <a:ext cx="3245940" cy="3263800"/>
          </a:xfrm>
          <a:prstGeom prst="rect">
            <a:avLst/>
          </a:prstGeom>
          <a:noFill/>
          <a:ln>
            <a:noFill/>
          </a:ln>
        </p:spPr>
      </p:pic>
      <p:sp>
        <p:nvSpPr>
          <p:cNvPr id="140" name="Shape 140"/>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41" name="Shape 141"/>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42" name="Shape 142"/>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4473011" y="1797083"/>
            <a:ext cx="3245940" cy="3263800"/>
          </a:xfrm>
          <a:prstGeom prst="rect">
            <a:avLst/>
          </a:prstGeom>
          <a:noFill/>
          <a:ln>
            <a:noFill/>
          </a:ln>
        </p:spPr>
      </p:pic>
      <p:sp>
        <p:nvSpPr>
          <p:cNvPr id="145" name="Shape 145"/>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46" name="Shape 146"/>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47" name="Shape 147"/>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8336211" y="1797083"/>
            <a:ext cx="3245940" cy="3263800"/>
          </a:xfrm>
          <a:prstGeom prst="rect">
            <a:avLst/>
          </a:prstGeom>
          <a:noFill/>
          <a:ln>
            <a:noFill/>
          </a:ln>
        </p:spPr>
      </p:pic>
      <p:sp>
        <p:nvSpPr>
          <p:cNvPr id="150" name="Shape 150"/>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51" name="Shape 151"/>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52" name="Shape 152"/>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spTree>
    <p:extLst>
      <p:ext uri="{BB962C8B-B14F-4D97-AF65-F5344CB8AC3E}">
        <p14:creationId xmlns:p14="http://schemas.microsoft.com/office/powerpoint/2010/main" val="1129812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4"/>
        <p:cNvGrpSpPr/>
        <p:nvPr/>
      </p:nvGrpSpPr>
      <p:grpSpPr>
        <a:xfrm>
          <a:off x="0" y="0"/>
          <a:ext cx="0" cy="0"/>
          <a:chOff x="0" y="0"/>
          <a:chExt cx="0" cy="0"/>
        </a:xfrm>
      </p:grpSpPr>
      <p:sp>
        <p:nvSpPr>
          <p:cNvPr id="155" name="Shape 155"/>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56" name="Shape 156"/>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3733">
                <a:solidFill>
                  <a:srgbClr val="204056"/>
                </a:solidFill>
                <a:latin typeface="Dosis"/>
                <a:ea typeface="Dosis"/>
                <a:cs typeface="Dosis"/>
                <a:sym typeface="Dosis"/>
              </a:rPr>
              <a:t>Title, could be longer or more wordy</a:t>
            </a:r>
            <a:endParaRPr sz="3733">
              <a:solidFill>
                <a:srgbClr val="204056"/>
              </a:solidFill>
              <a:latin typeface="Dosis"/>
              <a:ea typeface="Dosis"/>
              <a:cs typeface="Dosis"/>
              <a:sym typeface="Dosis"/>
            </a:endParaRPr>
          </a:p>
        </p:txBody>
      </p:sp>
      <p:sp>
        <p:nvSpPr>
          <p:cNvPr id="157" name="Shape 157"/>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Commentary</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Trends</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Key Findings</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2400">
              <a:solidFill>
                <a:srgbClr val="204056"/>
              </a:solidFill>
              <a:latin typeface="Dosis"/>
              <a:ea typeface="Dosis"/>
              <a:cs typeface="Dosis"/>
              <a:sym typeface="Dosis"/>
            </a:endParaRPr>
          </a:p>
        </p:txBody>
      </p:sp>
      <p:sp>
        <p:nvSpPr>
          <p:cNvPr id="158" name="Shape 158"/>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648891" y="1046355"/>
            <a:ext cx="6029027" cy="4567535"/>
          </a:xfrm>
          <a:prstGeom prst="rect">
            <a:avLst/>
          </a:prstGeom>
          <a:noFill/>
          <a:ln>
            <a:noFill/>
          </a:ln>
        </p:spPr>
      </p:pic>
      <p:sp>
        <p:nvSpPr>
          <p:cNvPr id="160" name="Shape 160"/>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333">
              <a:latin typeface="Dosis"/>
              <a:ea typeface="Dosis"/>
              <a:cs typeface="Dosis"/>
              <a:sym typeface="Dosis"/>
            </a:endParaRPr>
          </a:p>
        </p:txBody>
      </p:sp>
    </p:spTree>
    <p:extLst>
      <p:ext uri="{BB962C8B-B14F-4D97-AF65-F5344CB8AC3E}">
        <p14:creationId xmlns:p14="http://schemas.microsoft.com/office/powerpoint/2010/main" val="331671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1"/>
        <p:cNvGrpSpPr/>
        <p:nvPr/>
      </p:nvGrpSpPr>
      <p:grpSpPr>
        <a:xfrm>
          <a:off x="0" y="0"/>
          <a:ext cx="0" cy="0"/>
          <a:chOff x="0" y="0"/>
          <a:chExt cx="0" cy="0"/>
        </a:xfrm>
      </p:grpSpPr>
      <p:sp>
        <p:nvSpPr>
          <p:cNvPr id="162" name="Shape 162"/>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a:latin typeface="Dosis"/>
              <a:ea typeface="Dosis"/>
              <a:cs typeface="Dosis"/>
              <a:sym typeface="Dosis"/>
            </a:endParaRPr>
          </a:p>
        </p:txBody>
      </p:sp>
      <p:sp>
        <p:nvSpPr>
          <p:cNvPr id="163" name="Shape 163"/>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859829" y="1482327"/>
            <a:ext cx="4771429" cy="3615035"/>
          </a:xfrm>
          <a:prstGeom prst="rect">
            <a:avLst/>
          </a:prstGeom>
          <a:noFill/>
          <a:ln>
            <a:noFill/>
          </a:ln>
        </p:spPr>
      </p:pic>
      <p:pic>
        <p:nvPicPr>
          <p:cNvPr id="165" name="Shape 165"/>
          <p:cNvPicPr preferRelativeResize="0"/>
          <p:nvPr/>
        </p:nvPicPr>
        <p:blipFill>
          <a:blip r:embed="rId2">
            <a:alphaModFix/>
          </a:blip>
          <a:stretch>
            <a:fillRect/>
          </a:stretch>
        </p:blipFill>
        <p:spPr>
          <a:xfrm>
            <a:off x="6504186" y="1482327"/>
            <a:ext cx="4771429" cy="3615035"/>
          </a:xfrm>
          <a:prstGeom prst="rect">
            <a:avLst/>
          </a:prstGeom>
          <a:noFill/>
          <a:ln>
            <a:noFill/>
          </a:ln>
        </p:spPr>
      </p:pic>
      <p:sp>
        <p:nvSpPr>
          <p:cNvPr id="166" name="Shape 166"/>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a:latin typeface="Dosis"/>
              <a:ea typeface="Dosis"/>
              <a:cs typeface="Dosis"/>
              <a:sym typeface="Dosis"/>
            </a:endParaRPr>
          </a:p>
        </p:txBody>
      </p:sp>
      <p:sp>
        <p:nvSpPr>
          <p:cNvPr id="167" name="Shape 167"/>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spTree>
    <p:extLst>
      <p:ext uri="{BB962C8B-B14F-4D97-AF65-F5344CB8AC3E}">
        <p14:creationId xmlns:p14="http://schemas.microsoft.com/office/powerpoint/2010/main" val="4224880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0" name="Shape 170"/>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71" name="Shape 171"/>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5333">
                <a:solidFill>
                  <a:schemeClr val="lt1"/>
                </a:solidFill>
                <a:latin typeface="Dosis"/>
                <a:ea typeface="Dosis"/>
                <a:cs typeface="Dosis"/>
                <a:sym typeface="Dosis"/>
              </a:rPr>
              <a:t>This is a bold statement or “quote” with a full bleed image</a:t>
            </a:r>
            <a:endParaRPr sz="5333">
              <a:solidFill>
                <a:schemeClr val="lt1"/>
              </a:solidFill>
              <a:latin typeface="Dosis"/>
              <a:ea typeface="Dosis"/>
              <a:cs typeface="Dosis"/>
              <a:sym typeface="Dosis"/>
            </a:endParaRPr>
          </a:p>
          <a:p>
            <a:pPr marL="0" lvl="0" indent="0" algn="ctr" rtl="0">
              <a:spcBef>
                <a:spcPts val="0"/>
              </a:spcBef>
              <a:spcAft>
                <a:spcPts val="0"/>
              </a:spcAft>
              <a:buNone/>
            </a:pPr>
            <a:endParaRPr sz="4800">
              <a:solidFill>
                <a:schemeClr val="lt1"/>
              </a:solidFill>
              <a:latin typeface="Dosis"/>
              <a:ea typeface="Dosis"/>
              <a:cs typeface="Dosis"/>
              <a:sym typeface="Dosis"/>
            </a:endParaRPr>
          </a:p>
        </p:txBody>
      </p:sp>
      <p:sp>
        <p:nvSpPr>
          <p:cNvPr id="172" name="Shape 172"/>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2133">
                <a:solidFill>
                  <a:srgbClr val="BCBEC0"/>
                </a:solidFill>
                <a:latin typeface="Dosis"/>
                <a:ea typeface="Dosis"/>
                <a:cs typeface="Dosis"/>
                <a:sym typeface="Dosis"/>
              </a:rPr>
              <a:t>Name of Author (if it’s a quote)</a:t>
            </a:r>
            <a:endParaRPr sz="2133">
              <a:solidFill>
                <a:srgbClr val="BCBEC0"/>
              </a:solidFill>
              <a:latin typeface="Dosis"/>
              <a:ea typeface="Dosis"/>
              <a:cs typeface="Dosis"/>
              <a:sym typeface="Dosis"/>
            </a:endParaRPr>
          </a:p>
          <a:p>
            <a:pPr marL="0" lvl="0" indent="0" algn="ctr" rtl="0">
              <a:spcBef>
                <a:spcPts val="0"/>
              </a:spcBef>
              <a:spcAft>
                <a:spcPts val="0"/>
              </a:spcAft>
              <a:buNone/>
            </a:pPr>
            <a:endParaRPr sz="2133">
              <a:solidFill>
                <a:srgbClr val="BCBEC0"/>
              </a:solidFill>
              <a:latin typeface="Dosis"/>
              <a:ea typeface="Dosis"/>
              <a:cs typeface="Dosis"/>
              <a:sym typeface="Dosis"/>
            </a:endParaRPr>
          </a:p>
        </p:txBody>
      </p:sp>
    </p:spTree>
    <p:extLst>
      <p:ext uri="{BB962C8B-B14F-4D97-AF65-F5344CB8AC3E}">
        <p14:creationId xmlns:p14="http://schemas.microsoft.com/office/powerpoint/2010/main" val="1270419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Shape 175"/>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76" name="Shape 176"/>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5333">
                <a:solidFill>
                  <a:schemeClr val="lt1"/>
                </a:solidFill>
                <a:latin typeface="Dosis"/>
                <a:ea typeface="Dosis"/>
                <a:cs typeface="Dosis"/>
                <a:sym typeface="Dosis"/>
              </a:rPr>
              <a:t>This is a bold statement or “quote” with a full bleed image</a:t>
            </a:r>
            <a:endParaRPr sz="5333">
              <a:solidFill>
                <a:schemeClr val="lt1"/>
              </a:solidFill>
              <a:latin typeface="Dosis"/>
              <a:ea typeface="Dosis"/>
              <a:cs typeface="Dosis"/>
              <a:sym typeface="Dosis"/>
            </a:endParaRPr>
          </a:p>
          <a:p>
            <a:pPr marL="0" lvl="0" indent="0" algn="ctr" rtl="0">
              <a:spcBef>
                <a:spcPts val="0"/>
              </a:spcBef>
              <a:spcAft>
                <a:spcPts val="0"/>
              </a:spcAft>
              <a:buNone/>
            </a:pPr>
            <a:endParaRPr sz="4800">
              <a:solidFill>
                <a:schemeClr val="lt1"/>
              </a:solidFill>
              <a:latin typeface="Dosis"/>
              <a:ea typeface="Dosis"/>
              <a:cs typeface="Dosis"/>
              <a:sym typeface="Dosis"/>
            </a:endParaRPr>
          </a:p>
        </p:txBody>
      </p:sp>
      <p:sp>
        <p:nvSpPr>
          <p:cNvPr id="177" name="Shape 177"/>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2133">
                <a:solidFill>
                  <a:srgbClr val="BCBEC0"/>
                </a:solidFill>
                <a:latin typeface="Dosis"/>
                <a:ea typeface="Dosis"/>
                <a:cs typeface="Dosis"/>
                <a:sym typeface="Dosis"/>
              </a:rPr>
              <a:t>Name of Author (if it’s a quote)</a:t>
            </a:r>
            <a:endParaRPr sz="2133">
              <a:solidFill>
                <a:srgbClr val="BCBEC0"/>
              </a:solidFill>
              <a:latin typeface="Dosis"/>
              <a:ea typeface="Dosis"/>
              <a:cs typeface="Dosis"/>
              <a:sym typeface="Dosis"/>
            </a:endParaRPr>
          </a:p>
          <a:p>
            <a:pPr marL="0" lvl="0" indent="0" algn="ctr" rtl="0">
              <a:spcBef>
                <a:spcPts val="0"/>
              </a:spcBef>
              <a:spcAft>
                <a:spcPts val="0"/>
              </a:spcAft>
              <a:buNone/>
            </a:pPr>
            <a:endParaRPr sz="2133">
              <a:solidFill>
                <a:srgbClr val="BCBEC0"/>
              </a:solidFill>
              <a:latin typeface="Dosis"/>
              <a:ea typeface="Dosis"/>
              <a:cs typeface="Dosis"/>
              <a:sym typeface="Dosis"/>
            </a:endParaRPr>
          </a:p>
        </p:txBody>
      </p:sp>
    </p:spTree>
    <p:extLst>
      <p:ext uri="{BB962C8B-B14F-4D97-AF65-F5344CB8AC3E}">
        <p14:creationId xmlns:p14="http://schemas.microsoft.com/office/powerpoint/2010/main" val="213297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6858000" cy="6858000"/>
          </a:xfrm>
          <a:prstGeom prst="rect">
            <a:avLst/>
          </a:prstGeom>
          <a:noFill/>
          <a:ln>
            <a:noFill/>
          </a:ln>
        </p:spPr>
      </p:pic>
      <p:sp>
        <p:nvSpPr>
          <p:cNvPr id="180" name="Shape 180"/>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400">
                <a:solidFill>
                  <a:srgbClr val="BCBEC0"/>
                </a:solidFill>
                <a:latin typeface="Dosis"/>
                <a:ea typeface="Dosis"/>
                <a:cs typeface="Dosis"/>
                <a:sym typeface="Dosis"/>
              </a:rPr>
              <a:t>Passionate developer, lover of pizza and cute little dogs. Previously at Acme Inc and Awesome Startup.</a:t>
            </a:r>
            <a:endParaRPr sz="2400">
              <a:solidFill>
                <a:srgbClr val="BCBEC0"/>
              </a:solidFill>
              <a:latin typeface="Dosis"/>
              <a:ea typeface="Dosis"/>
              <a:cs typeface="Dosis"/>
              <a:sym typeface="Dosis"/>
            </a:endParaRPr>
          </a:p>
          <a:p>
            <a:pPr marL="0" lvl="0" indent="0" rtl="0">
              <a:spcBef>
                <a:spcPts val="0"/>
              </a:spcBef>
              <a:spcAft>
                <a:spcPts val="0"/>
              </a:spcAft>
              <a:buNone/>
            </a:pPr>
            <a:endParaRPr sz="2400">
              <a:solidFill>
                <a:srgbClr val="BCBEC0"/>
              </a:solidFill>
              <a:latin typeface="Dosis"/>
              <a:ea typeface="Dosis"/>
              <a:cs typeface="Dosis"/>
              <a:sym typeface="Dosis"/>
            </a:endParaRPr>
          </a:p>
        </p:txBody>
      </p:sp>
      <p:sp>
        <p:nvSpPr>
          <p:cNvPr id="181" name="Shape 181"/>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400">
                <a:solidFill>
                  <a:schemeClr val="lt1"/>
                </a:solidFill>
                <a:latin typeface="Dosis"/>
                <a:ea typeface="Dosis"/>
                <a:cs typeface="Dosis"/>
                <a:sym typeface="Dosis"/>
              </a:rPr>
              <a:t>Welcome</a:t>
            </a:r>
            <a:endParaRPr sz="2400">
              <a:solidFill>
                <a:schemeClr val="lt1"/>
              </a:solidFill>
              <a:latin typeface="Dosis"/>
              <a:ea typeface="Dosis"/>
              <a:cs typeface="Dosis"/>
              <a:sym typeface="Dosis"/>
            </a:endParaRPr>
          </a:p>
          <a:p>
            <a:pPr marL="0" lvl="0" indent="0" rtl="0">
              <a:spcBef>
                <a:spcPts val="0"/>
              </a:spcBef>
              <a:spcAft>
                <a:spcPts val="0"/>
              </a:spcAft>
              <a:buNone/>
            </a:pPr>
            <a:r>
              <a:rPr lang="en" sz="3200">
                <a:solidFill>
                  <a:schemeClr val="lt1"/>
                </a:solidFill>
                <a:latin typeface="Dosis"/>
                <a:ea typeface="Dosis"/>
                <a:cs typeface="Dosis"/>
                <a:sym typeface="Dosis"/>
              </a:rPr>
              <a:t>John Coder</a:t>
            </a:r>
            <a:endParaRPr sz="3200">
              <a:solidFill>
                <a:schemeClr val="lt1"/>
              </a:solidFill>
              <a:latin typeface="Dosis"/>
              <a:ea typeface="Dosis"/>
              <a:cs typeface="Dosis"/>
              <a:sym typeface="Dosis"/>
            </a:endParaRPr>
          </a:p>
          <a:p>
            <a:pPr marL="0" lvl="0" indent="0" rtl="0">
              <a:spcBef>
                <a:spcPts val="0"/>
              </a:spcBef>
              <a:spcAft>
                <a:spcPts val="0"/>
              </a:spcAft>
              <a:buNone/>
            </a:pPr>
            <a:endParaRPr sz="2400">
              <a:solidFill>
                <a:schemeClr val="lt1"/>
              </a:solidFill>
              <a:latin typeface="Dosis"/>
              <a:ea typeface="Dosis"/>
              <a:cs typeface="Dosis"/>
              <a:sym typeface="Dosis"/>
            </a:endParaRPr>
          </a:p>
        </p:txBody>
      </p:sp>
    </p:spTree>
    <p:extLst>
      <p:ext uri="{BB962C8B-B14F-4D97-AF65-F5344CB8AC3E}">
        <p14:creationId xmlns:p14="http://schemas.microsoft.com/office/powerpoint/2010/main" val="835619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4" name="Shape 184"/>
          <p:cNvPicPr preferRelativeResize="0"/>
          <p:nvPr/>
        </p:nvPicPr>
        <p:blipFill>
          <a:blip r:embed="rId3">
            <a:alphaModFix/>
          </a:blip>
          <a:stretch>
            <a:fillRect/>
          </a:stretch>
        </p:blipFill>
        <p:spPr>
          <a:xfrm>
            <a:off x="4106600" y="3011599"/>
            <a:ext cx="3978801" cy="834800"/>
          </a:xfrm>
          <a:prstGeom prst="rect">
            <a:avLst/>
          </a:prstGeom>
          <a:noFill/>
          <a:ln>
            <a:noFill/>
          </a:ln>
        </p:spPr>
      </p:pic>
    </p:spTree>
    <p:extLst>
      <p:ext uri="{BB962C8B-B14F-4D97-AF65-F5344CB8AC3E}">
        <p14:creationId xmlns:p14="http://schemas.microsoft.com/office/powerpoint/2010/main" val="3688749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Shape 187"/>
          <p:cNvPicPr preferRelativeResize="0"/>
          <p:nvPr/>
        </p:nvPicPr>
        <p:blipFill>
          <a:blip r:embed="rId3">
            <a:alphaModFix/>
          </a:blip>
          <a:stretch>
            <a:fillRect/>
          </a:stretch>
        </p:blipFill>
        <p:spPr>
          <a:xfrm>
            <a:off x="4106596" y="3010606"/>
            <a:ext cx="3978801" cy="836777"/>
          </a:xfrm>
          <a:prstGeom prst="rect">
            <a:avLst/>
          </a:prstGeom>
          <a:noFill/>
          <a:ln>
            <a:noFill/>
          </a:ln>
        </p:spPr>
      </p:pic>
    </p:spTree>
    <p:extLst>
      <p:ext uri="{BB962C8B-B14F-4D97-AF65-F5344CB8AC3E}">
        <p14:creationId xmlns:p14="http://schemas.microsoft.com/office/powerpoint/2010/main" val="3424206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1. Announcements</a:t>
            </a:r>
            <a:endParaRPr sz="1333">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2. Recruiting</a:t>
            </a:r>
            <a:endParaRPr sz="24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3. Product Updates</a:t>
            </a:r>
            <a:endParaRPr sz="24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4.  Weekly Metrics</a:t>
            </a:r>
            <a:endParaRPr sz="2400">
              <a:solidFill>
                <a:srgbClr val="FFFFFF"/>
              </a:solidFill>
              <a:latin typeface="Dosis"/>
              <a:ea typeface="Dosis"/>
              <a:cs typeface="Dosis"/>
              <a:sym typeface="Dosis"/>
            </a:endParaRPr>
          </a:p>
        </p:txBody>
      </p:sp>
      <p:cxnSp>
        <p:nvCxnSpPr>
          <p:cNvPr id="60" name="Shape 60"/>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3200">
                <a:solidFill>
                  <a:srgbClr val="39D1B4"/>
                </a:solidFill>
                <a:latin typeface="Dosis"/>
                <a:ea typeface="Dosis"/>
                <a:cs typeface="Dosis"/>
                <a:sym typeface="Dosis"/>
              </a:rPr>
              <a:t>CONTENTS</a:t>
            </a:r>
            <a:endParaRPr sz="3200">
              <a:solidFill>
                <a:srgbClr val="39D1B4"/>
              </a:solidFill>
              <a:latin typeface="Dosis"/>
              <a:ea typeface="Dosis"/>
              <a:cs typeface="Dosis"/>
              <a:sym typeface="Dosis"/>
            </a:endParaRPr>
          </a:p>
        </p:txBody>
      </p:sp>
      <p:cxnSp>
        <p:nvCxnSpPr>
          <p:cNvPr id="62" name="Shape 62"/>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extLst>
      <p:ext uri="{BB962C8B-B14F-4D97-AF65-F5344CB8AC3E}">
        <p14:creationId xmlns:p14="http://schemas.microsoft.com/office/powerpoint/2010/main" val="2639834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625362"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7466">
                <a:solidFill>
                  <a:schemeClr val="lt1"/>
                </a:solidFill>
                <a:latin typeface="Dosis"/>
                <a:ea typeface="Dosis"/>
                <a:cs typeface="Dosis"/>
                <a:sym typeface="Dosis"/>
              </a:rPr>
              <a:t>THANKS!</a:t>
            </a:r>
            <a:endParaRPr sz="1333">
              <a:solidFill>
                <a:schemeClr val="lt1"/>
              </a:solidFill>
              <a:latin typeface="Dosis"/>
              <a:ea typeface="Dosis"/>
              <a:cs typeface="Dosis"/>
              <a:sym typeface="Dosis"/>
            </a:endParaRPr>
          </a:p>
        </p:txBody>
      </p:sp>
      <p:sp>
        <p:nvSpPr>
          <p:cNvPr id="190" name="Shape 190"/>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8A8A8A"/>
              </a:buClr>
              <a:buFont typeface="Arial"/>
              <a:buNone/>
            </a:pPr>
            <a:r>
              <a:rPr lang="en" sz="2400">
                <a:solidFill>
                  <a:schemeClr val="lt1"/>
                </a:solidFill>
                <a:latin typeface="Dosis"/>
                <a:ea typeface="Dosis"/>
                <a:cs typeface="Dosis"/>
                <a:sym typeface="Dosis"/>
              </a:rPr>
              <a:t>Zach Sims   </a:t>
            </a:r>
            <a:endParaRPr sz="240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600">
                <a:solidFill>
                  <a:srgbClr val="BCBEC0"/>
                </a:solidFill>
                <a:latin typeface="Dosis"/>
                <a:ea typeface="Dosis"/>
                <a:cs typeface="Dosis"/>
                <a:sym typeface="Dosis"/>
              </a:rPr>
              <a:t>@zsims   </a:t>
            </a:r>
            <a:endParaRPr sz="16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600">
                <a:solidFill>
                  <a:srgbClr val="BCBEC0"/>
                </a:solidFill>
                <a:latin typeface="Dosis"/>
                <a:ea typeface="Dosis"/>
                <a:cs typeface="Dosis"/>
                <a:sym typeface="Dosis"/>
              </a:rPr>
              <a:t>zach@codecademy.com</a:t>
            </a:r>
            <a:endParaRPr sz="16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5187421" y="1995467"/>
            <a:ext cx="1817173" cy="382168"/>
          </a:xfrm>
          <a:prstGeom prst="rect">
            <a:avLst/>
          </a:prstGeom>
          <a:noFill/>
          <a:ln>
            <a:noFill/>
          </a:ln>
        </p:spPr>
      </p:pic>
      <p:sp>
        <p:nvSpPr>
          <p:cNvPr id="192" name="Shape 192"/>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lvl="0" indent="0" algn="ctr" rtl="0">
              <a:spcBef>
                <a:spcPts val="0"/>
              </a:spcBef>
              <a:spcAft>
                <a:spcPts val="0"/>
              </a:spcAft>
              <a:buClr>
                <a:srgbClr val="C8CACB"/>
              </a:buClr>
              <a:buFont typeface="Arial"/>
              <a:buNone/>
            </a:pPr>
            <a:r>
              <a:rPr lang="en" sz="1600">
                <a:solidFill>
                  <a:srgbClr val="C8CACB"/>
                </a:solidFill>
                <a:latin typeface="Dosis"/>
                <a:ea typeface="Dosis"/>
                <a:cs typeface="Dosis"/>
                <a:sym typeface="Dosis"/>
              </a:rPr>
              <a:t>WE’RE HIRING:</a:t>
            </a:r>
            <a:r>
              <a:rPr lang="en" sz="1600">
                <a:solidFill>
                  <a:srgbClr val="F4F5F5"/>
                </a:solidFill>
                <a:latin typeface="Dosis"/>
                <a:ea typeface="Dosis"/>
                <a:cs typeface="Dosis"/>
                <a:sym typeface="Dosis"/>
              </a:rPr>
              <a:t> </a:t>
            </a:r>
            <a:r>
              <a:rPr lang="en" sz="1600">
                <a:solidFill>
                  <a:srgbClr val="FA726E"/>
                </a:solidFill>
                <a:latin typeface="Dosis"/>
                <a:ea typeface="Dosis"/>
                <a:cs typeface="Dosis"/>
                <a:sym typeface="Dosis"/>
              </a:rPr>
              <a:t>http://www.codecademy.com/about/jobs</a:t>
            </a:r>
            <a:endParaRPr sz="16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600">
              <a:solidFill>
                <a:schemeClr val="lt1"/>
              </a:solidFill>
              <a:latin typeface="Dosis"/>
              <a:ea typeface="Dosis"/>
              <a:cs typeface="Dosis"/>
              <a:sym typeface="Dosis"/>
            </a:endParaRPr>
          </a:p>
        </p:txBody>
      </p:sp>
    </p:spTree>
    <p:extLst>
      <p:ext uri="{BB962C8B-B14F-4D97-AF65-F5344CB8AC3E}">
        <p14:creationId xmlns:p14="http://schemas.microsoft.com/office/powerpoint/2010/main" val="3041321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extLst>
      <p:ext uri="{BB962C8B-B14F-4D97-AF65-F5344CB8AC3E}">
        <p14:creationId xmlns:p14="http://schemas.microsoft.com/office/powerpoint/2010/main" val="3421545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Q2</a:t>
            </a:r>
            <a:endParaRPr sz="1200">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Q3</a:t>
            </a:r>
            <a:endParaRPr sz="1200">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Q4</a:t>
            </a:r>
            <a:endParaRPr sz="1200">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July</a:t>
            </a:r>
            <a:endParaRPr sz="1200">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August</a:t>
            </a:r>
            <a:endParaRPr sz="1200">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September</a:t>
            </a:r>
            <a:endParaRPr sz="1200">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January</a:t>
            </a:r>
            <a:endParaRPr sz="1200">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February</a:t>
            </a:r>
            <a:endParaRPr sz="1200">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March</a:t>
            </a:r>
            <a:endParaRPr sz="1200">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October</a:t>
            </a:r>
            <a:endParaRPr sz="1200">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November</a:t>
            </a:r>
            <a:endParaRPr sz="1200">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December</a:t>
            </a:r>
            <a:endParaRPr sz="1200">
              <a:solidFill>
                <a:srgbClr val="B7B7B7"/>
              </a:solidFill>
              <a:latin typeface="Dosis"/>
              <a:ea typeface="Dosis"/>
              <a:cs typeface="Dosis"/>
              <a:sym typeface="Dosis"/>
            </a:endParaRPr>
          </a:p>
          <a:p>
            <a:pPr marL="0" lvl="0" indent="0" rtl="0">
              <a:spcBef>
                <a:spcPts val="0"/>
              </a:spcBef>
              <a:spcAft>
                <a:spcPts val="0"/>
              </a:spcAft>
              <a:buNone/>
            </a:pPr>
            <a:endParaRPr sz="1200">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Spec definition</a:t>
            </a:r>
            <a:endParaRPr sz="1333">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Evaluate, and build</a:t>
            </a:r>
            <a:endParaRPr sz="1333">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non-US app store?</a:t>
            </a:r>
            <a:endParaRPr sz="1333">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LTP 1+2 francine release</a:t>
            </a:r>
            <a:endParaRPr sz="1333">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final release</a:t>
            </a:r>
            <a:endParaRPr sz="1333">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HT: 100 interviews</a:t>
            </a:r>
            <a:endParaRPr sz="1333">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hireability funnel + integration?</a:t>
            </a:r>
            <a:endParaRPr sz="1333">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Peer Code Review</a:t>
            </a:r>
            <a:endParaRPr sz="1333">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Guidance Counselor</a:t>
            </a:r>
            <a:endParaRPr sz="1333">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Deliver to US app store</a:t>
            </a:r>
            <a:endParaRPr sz="1333">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295269"/>
                </a:solidFill>
                <a:latin typeface="Dosis"/>
                <a:ea typeface="Dosis"/>
                <a:cs typeface="Dosis"/>
                <a:sym typeface="Dosis"/>
              </a:rPr>
              <a:t>LTP3</a:t>
            </a:r>
            <a:endParaRPr sz="1467">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6AB1D3"/>
                </a:solidFill>
                <a:latin typeface="Dosis"/>
                <a:ea typeface="Dosis"/>
                <a:cs typeface="Dosis"/>
                <a:sym typeface="Dosis"/>
              </a:rPr>
              <a:t>Community + $</a:t>
            </a:r>
            <a:endParaRPr sz="1467">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40D7C1"/>
                </a:solidFill>
                <a:latin typeface="Dosis"/>
                <a:ea typeface="Dosis"/>
                <a:cs typeface="Dosis"/>
                <a:sym typeface="Dosis"/>
              </a:rPr>
              <a:t>Mobile</a:t>
            </a:r>
            <a:endParaRPr sz="1467">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med" len="med"/>
            <a:tailEnd type="none" w="med" len="med"/>
          </a:ln>
        </p:spPr>
      </p:cxnSp>
    </p:spTree>
    <p:extLst>
      <p:ext uri="{BB962C8B-B14F-4D97-AF65-F5344CB8AC3E}">
        <p14:creationId xmlns:p14="http://schemas.microsoft.com/office/powerpoint/2010/main" val="1296234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6933">
                <a:latin typeface="Roboto"/>
                <a:ea typeface="Roboto"/>
                <a:cs typeface="Roboto"/>
                <a:sym typeface="Roboto"/>
              </a:defRPr>
            </a:lvl1pPr>
            <a:lvl2pPr lvl="1" algn="ctr" rtl="0">
              <a:spcBef>
                <a:spcPts val="0"/>
              </a:spcBef>
              <a:spcAft>
                <a:spcPts val="0"/>
              </a:spcAft>
              <a:buSzPts val="5200"/>
              <a:buFont typeface="Roboto"/>
              <a:buNone/>
              <a:defRPr sz="6933">
                <a:latin typeface="Roboto"/>
                <a:ea typeface="Roboto"/>
                <a:cs typeface="Roboto"/>
                <a:sym typeface="Roboto"/>
              </a:defRPr>
            </a:lvl2pPr>
            <a:lvl3pPr lvl="2" algn="ctr" rtl="0">
              <a:spcBef>
                <a:spcPts val="0"/>
              </a:spcBef>
              <a:spcAft>
                <a:spcPts val="0"/>
              </a:spcAft>
              <a:buSzPts val="5200"/>
              <a:buFont typeface="Roboto"/>
              <a:buNone/>
              <a:defRPr sz="6933">
                <a:latin typeface="Roboto"/>
                <a:ea typeface="Roboto"/>
                <a:cs typeface="Roboto"/>
                <a:sym typeface="Roboto"/>
              </a:defRPr>
            </a:lvl3pPr>
            <a:lvl4pPr lvl="3" algn="ctr" rtl="0">
              <a:spcBef>
                <a:spcPts val="0"/>
              </a:spcBef>
              <a:spcAft>
                <a:spcPts val="0"/>
              </a:spcAft>
              <a:buSzPts val="5200"/>
              <a:buFont typeface="Roboto"/>
              <a:buNone/>
              <a:defRPr sz="6933">
                <a:latin typeface="Roboto"/>
                <a:ea typeface="Roboto"/>
                <a:cs typeface="Roboto"/>
                <a:sym typeface="Roboto"/>
              </a:defRPr>
            </a:lvl4pPr>
            <a:lvl5pPr lvl="4" algn="ctr" rtl="0">
              <a:spcBef>
                <a:spcPts val="0"/>
              </a:spcBef>
              <a:spcAft>
                <a:spcPts val="0"/>
              </a:spcAft>
              <a:buSzPts val="5200"/>
              <a:buFont typeface="Roboto"/>
              <a:buNone/>
              <a:defRPr sz="6933">
                <a:latin typeface="Roboto"/>
                <a:ea typeface="Roboto"/>
                <a:cs typeface="Roboto"/>
                <a:sym typeface="Roboto"/>
              </a:defRPr>
            </a:lvl5pPr>
            <a:lvl6pPr lvl="5" algn="ctr" rtl="0">
              <a:spcBef>
                <a:spcPts val="0"/>
              </a:spcBef>
              <a:spcAft>
                <a:spcPts val="0"/>
              </a:spcAft>
              <a:buSzPts val="5200"/>
              <a:buFont typeface="Roboto"/>
              <a:buNone/>
              <a:defRPr sz="6933">
                <a:latin typeface="Roboto"/>
                <a:ea typeface="Roboto"/>
                <a:cs typeface="Roboto"/>
                <a:sym typeface="Roboto"/>
              </a:defRPr>
            </a:lvl6pPr>
            <a:lvl7pPr lvl="6" algn="ctr" rtl="0">
              <a:spcBef>
                <a:spcPts val="0"/>
              </a:spcBef>
              <a:spcAft>
                <a:spcPts val="0"/>
              </a:spcAft>
              <a:buSzPts val="5200"/>
              <a:buFont typeface="Roboto"/>
              <a:buNone/>
              <a:defRPr sz="6933">
                <a:latin typeface="Roboto"/>
                <a:ea typeface="Roboto"/>
                <a:cs typeface="Roboto"/>
                <a:sym typeface="Roboto"/>
              </a:defRPr>
            </a:lvl7pPr>
            <a:lvl8pPr lvl="7" algn="ctr" rtl="0">
              <a:spcBef>
                <a:spcPts val="0"/>
              </a:spcBef>
              <a:spcAft>
                <a:spcPts val="0"/>
              </a:spcAft>
              <a:buSzPts val="5200"/>
              <a:buFont typeface="Roboto"/>
              <a:buNone/>
              <a:defRPr sz="6933">
                <a:latin typeface="Roboto"/>
                <a:ea typeface="Roboto"/>
                <a:cs typeface="Roboto"/>
                <a:sym typeface="Roboto"/>
              </a:defRPr>
            </a:lvl8pPr>
            <a:lvl9pPr lvl="8" algn="ctr" rtl="0">
              <a:spcBef>
                <a:spcPts val="0"/>
              </a:spcBef>
              <a:spcAft>
                <a:spcPts val="0"/>
              </a:spcAft>
              <a:buSzPts val="5200"/>
              <a:buFont typeface="Roboto"/>
              <a:buNone/>
              <a:defRPr sz="6933">
                <a:latin typeface="Roboto"/>
                <a:ea typeface="Roboto"/>
                <a:cs typeface="Roboto"/>
                <a:sym typeface="Roboto"/>
              </a:defRPr>
            </a:lvl9pPr>
          </a:lstStyle>
          <a:p>
            <a:endParaRPr/>
          </a:p>
        </p:txBody>
      </p:sp>
      <p:sp>
        <p:nvSpPr>
          <p:cNvPr id="249" name="Shape 24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3733">
                <a:latin typeface="Roboto"/>
                <a:ea typeface="Roboto"/>
                <a:cs typeface="Roboto"/>
                <a:sym typeface="Roboto"/>
              </a:defRPr>
            </a:lvl1pPr>
            <a:lvl2pPr lvl="1" algn="ctr" rtl="0">
              <a:lnSpc>
                <a:spcPct val="100000"/>
              </a:lnSpc>
              <a:spcBef>
                <a:spcPts val="0"/>
              </a:spcBef>
              <a:spcAft>
                <a:spcPts val="0"/>
              </a:spcAft>
              <a:buSzPts val="2800"/>
              <a:buFont typeface="Roboto"/>
              <a:buNone/>
              <a:defRPr sz="3733">
                <a:latin typeface="Roboto"/>
                <a:ea typeface="Roboto"/>
                <a:cs typeface="Roboto"/>
                <a:sym typeface="Roboto"/>
              </a:defRPr>
            </a:lvl2pPr>
            <a:lvl3pPr lvl="2" algn="ctr" rtl="0">
              <a:lnSpc>
                <a:spcPct val="100000"/>
              </a:lnSpc>
              <a:spcBef>
                <a:spcPts val="0"/>
              </a:spcBef>
              <a:spcAft>
                <a:spcPts val="0"/>
              </a:spcAft>
              <a:buSzPts val="2800"/>
              <a:buFont typeface="Roboto"/>
              <a:buNone/>
              <a:defRPr sz="3733">
                <a:latin typeface="Roboto"/>
                <a:ea typeface="Roboto"/>
                <a:cs typeface="Roboto"/>
                <a:sym typeface="Roboto"/>
              </a:defRPr>
            </a:lvl3pPr>
            <a:lvl4pPr lvl="3" algn="ctr" rtl="0">
              <a:lnSpc>
                <a:spcPct val="100000"/>
              </a:lnSpc>
              <a:spcBef>
                <a:spcPts val="0"/>
              </a:spcBef>
              <a:spcAft>
                <a:spcPts val="0"/>
              </a:spcAft>
              <a:buSzPts val="2800"/>
              <a:buFont typeface="Roboto"/>
              <a:buNone/>
              <a:defRPr sz="3733">
                <a:latin typeface="Roboto"/>
                <a:ea typeface="Roboto"/>
                <a:cs typeface="Roboto"/>
                <a:sym typeface="Roboto"/>
              </a:defRPr>
            </a:lvl4pPr>
            <a:lvl5pPr lvl="4" algn="ctr" rtl="0">
              <a:lnSpc>
                <a:spcPct val="100000"/>
              </a:lnSpc>
              <a:spcBef>
                <a:spcPts val="0"/>
              </a:spcBef>
              <a:spcAft>
                <a:spcPts val="0"/>
              </a:spcAft>
              <a:buSzPts val="2800"/>
              <a:buFont typeface="Roboto"/>
              <a:buNone/>
              <a:defRPr sz="3733">
                <a:latin typeface="Roboto"/>
                <a:ea typeface="Roboto"/>
                <a:cs typeface="Roboto"/>
                <a:sym typeface="Roboto"/>
              </a:defRPr>
            </a:lvl5pPr>
            <a:lvl6pPr lvl="5" algn="ctr" rtl="0">
              <a:lnSpc>
                <a:spcPct val="100000"/>
              </a:lnSpc>
              <a:spcBef>
                <a:spcPts val="0"/>
              </a:spcBef>
              <a:spcAft>
                <a:spcPts val="0"/>
              </a:spcAft>
              <a:buSzPts val="2800"/>
              <a:buFont typeface="Roboto"/>
              <a:buNone/>
              <a:defRPr sz="3733">
                <a:latin typeface="Roboto"/>
                <a:ea typeface="Roboto"/>
                <a:cs typeface="Roboto"/>
                <a:sym typeface="Roboto"/>
              </a:defRPr>
            </a:lvl6pPr>
            <a:lvl7pPr lvl="6" algn="ctr" rtl="0">
              <a:lnSpc>
                <a:spcPct val="100000"/>
              </a:lnSpc>
              <a:spcBef>
                <a:spcPts val="0"/>
              </a:spcBef>
              <a:spcAft>
                <a:spcPts val="0"/>
              </a:spcAft>
              <a:buSzPts val="2800"/>
              <a:buFont typeface="Roboto"/>
              <a:buNone/>
              <a:defRPr sz="3733">
                <a:latin typeface="Roboto"/>
                <a:ea typeface="Roboto"/>
                <a:cs typeface="Roboto"/>
                <a:sym typeface="Roboto"/>
              </a:defRPr>
            </a:lvl7pPr>
            <a:lvl8pPr lvl="7" algn="ctr" rtl="0">
              <a:lnSpc>
                <a:spcPct val="100000"/>
              </a:lnSpc>
              <a:spcBef>
                <a:spcPts val="0"/>
              </a:spcBef>
              <a:spcAft>
                <a:spcPts val="0"/>
              </a:spcAft>
              <a:buSzPts val="2800"/>
              <a:buFont typeface="Roboto"/>
              <a:buNone/>
              <a:defRPr sz="3733">
                <a:latin typeface="Roboto"/>
                <a:ea typeface="Roboto"/>
                <a:cs typeface="Roboto"/>
                <a:sym typeface="Roboto"/>
              </a:defRPr>
            </a:lvl8pPr>
            <a:lvl9pPr lvl="8" algn="ctr" rtl="0">
              <a:lnSpc>
                <a:spcPct val="100000"/>
              </a:lnSpc>
              <a:spcBef>
                <a:spcPts val="0"/>
              </a:spcBef>
              <a:spcAft>
                <a:spcPts val="0"/>
              </a:spcAft>
              <a:buSzPts val="2800"/>
              <a:buFont typeface="Roboto"/>
              <a:buNone/>
              <a:defRPr sz="3733">
                <a:latin typeface="Roboto"/>
                <a:ea typeface="Roboto"/>
                <a:cs typeface="Roboto"/>
                <a:sym typeface="Roboto"/>
              </a:defRPr>
            </a:lvl9pPr>
          </a:lstStyle>
          <a:p>
            <a:endParaRPr/>
          </a:p>
        </p:txBody>
      </p:sp>
      <p:sp>
        <p:nvSpPr>
          <p:cNvPr id="250" name="Shape 2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501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53" name="Shape 25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60909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Font typeface="Roboto"/>
              <a:buChar char="●"/>
              <a:defRPr>
                <a:latin typeface="Roboto"/>
                <a:ea typeface="Roboto"/>
                <a:cs typeface="Roboto"/>
                <a:sym typeface="Roboto"/>
              </a:defRPr>
            </a:lvl1pPr>
            <a:lvl2pPr marL="1219170" lvl="1" indent="-423323" rtl="0">
              <a:spcBef>
                <a:spcPts val="2133"/>
              </a:spcBef>
              <a:spcAft>
                <a:spcPts val="0"/>
              </a:spcAft>
              <a:buSzPts val="1400"/>
              <a:buFont typeface="Roboto"/>
              <a:buChar char="○"/>
              <a:defRPr>
                <a:latin typeface="Roboto"/>
                <a:ea typeface="Roboto"/>
                <a:cs typeface="Roboto"/>
                <a:sym typeface="Roboto"/>
              </a:defRPr>
            </a:lvl2pPr>
            <a:lvl3pPr marL="1828754" lvl="2" indent="-423323" rtl="0">
              <a:spcBef>
                <a:spcPts val="2133"/>
              </a:spcBef>
              <a:spcAft>
                <a:spcPts val="0"/>
              </a:spcAft>
              <a:buSzPts val="1400"/>
              <a:buFont typeface="Roboto"/>
              <a:buChar char="■"/>
              <a:defRPr>
                <a:latin typeface="Roboto"/>
                <a:ea typeface="Roboto"/>
                <a:cs typeface="Roboto"/>
                <a:sym typeface="Roboto"/>
              </a:defRPr>
            </a:lvl3pPr>
            <a:lvl4pPr marL="2438339" lvl="3" indent="-423323" rtl="0">
              <a:spcBef>
                <a:spcPts val="2133"/>
              </a:spcBef>
              <a:spcAft>
                <a:spcPts val="0"/>
              </a:spcAft>
              <a:buSzPts val="1400"/>
              <a:buFont typeface="Roboto"/>
              <a:buChar char="●"/>
              <a:defRPr>
                <a:latin typeface="Roboto"/>
                <a:ea typeface="Roboto"/>
                <a:cs typeface="Roboto"/>
                <a:sym typeface="Roboto"/>
              </a:defRPr>
            </a:lvl4pPr>
            <a:lvl5pPr marL="3047924" lvl="4" indent="-423323" rtl="0">
              <a:spcBef>
                <a:spcPts val="2133"/>
              </a:spcBef>
              <a:spcAft>
                <a:spcPts val="0"/>
              </a:spcAft>
              <a:buSzPts val="1400"/>
              <a:buFont typeface="Roboto"/>
              <a:buChar char="○"/>
              <a:defRPr>
                <a:latin typeface="Roboto"/>
                <a:ea typeface="Roboto"/>
                <a:cs typeface="Roboto"/>
                <a:sym typeface="Roboto"/>
              </a:defRPr>
            </a:lvl5pPr>
            <a:lvl6pPr marL="3657509" lvl="5" indent="-423323" rtl="0">
              <a:spcBef>
                <a:spcPts val="2133"/>
              </a:spcBef>
              <a:spcAft>
                <a:spcPts val="0"/>
              </a:spcAft>
              <a:buSzPts val="1400"/>
              <a:buFont typeface="Roboto"/>
              <a:buChar char="■"/>
              <a:defRPr>
                <a:latin typeface="Roboto"/>
                <a:ea typeface="Roboto"/>
                <a:cs typeface="Roboto"/>
                <a:sym typeface="Roboto"/>
              </a:defRPr>
            </a:lvl6pPr>
            <a:lvl7pPr marL="4267093" lvl="6" indent="-423323" rtl="0">
              <a:spcBef>
                <a:spcPts val="2133"/>
              </a:spcBef>
              <a:spcAft>
                <a:spcPts val="0"/>
              </a:spcAft>
              <a:buSzPts val="1400"/>
              <a:buFont typeface="Roboto"/>
              <a:buChar char="●"/>
              <a:defRPr>
                <a:latin typeface="Roboto"/>
                <a:ea typeface="Roboto"/>
                <a:cs typeface="Roboto"/>
                <a:sym typeface="Roboto"/>
              </a:defRPr>
            </a:lvl7pPr>
            <a:lvl8pPr marL="4876678" lvl="7" indent="-423323" rtl="0">
              <a:spcBef>
                <a:spcPts val="2133"/>
              </a:spcBef>
              <a:spcAft>
                <a:spcPts val="0"/>
              </a:spcAft>
              <a:buSzPts val="1400"/>
              <a:buFont typeface="Roboto"/>
              <a:buChar char="○"/>
              <a:defRPr>
                <a:latin typeface="Roboto"/>
                <a:ea typeface="Roboto"/>
                <a:cs typeface="Roboto"/>
                <a:sym typeface="Roboto"/>
              </a:defRPr>
            </a:lvl8pPr>
            <a:lvl9pPr marL="5486263" lvl="8" indent="-423323" rtl="0">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32910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61" name="Shape 261"/>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62" name="Shape 26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5877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7210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68" name="Shape 268"/>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69" name="Shape 26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241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72" name="Shape 27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771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a:solidFill>
                  <a:schemeClr val="lt1"/>
                </a:solidFill>
                <a:latin typeface="Dosis"/>
                <a:ea typeface="Dosis"/>
                <a:cs typeface="Dosis"/>
                <a:sym typeface="Dosis"/>
              </a:rPr>
              <a:t>MAIN SECTION</a:t>
            </a:r>
            <a:r>
              <a:rPr lang="en" sz="7466" i="0" u="none" strike="noStrike" cap="none">
                <a:solidFill>
                  <a:schemeClr val="lt1"/>
                </a:solidFill>
                <a:latin typeface="Dosis"/>
                <a:ea typeface="Dosis"/>
                <a:cs typeface="Dosis"/>
                <a:sym typeface="Dosis"/>
              </a:rPr>
              <a:t> </a:t>
            </a:r>
            <a:r>
              <a:rPr lang="en" sz="7466">
                <a:solidFill>
                  <a:schemeClr val="lt1"/>
                </a:solidFill>
                <a:latin typeface="Dosis"/>
                <a:ea typeface="Dosis"/>
                <a:cs typeface="Dosis"/>
                <a:sym typeface="Dosis"/>
              </a:rPr>
              <a:t>TITLE</a:t>
            </a:r>
            <a:endParaRPr sz="1333">
              <a:solidFill>
                <a:schemeClr val="lt1"/>
              </a:solidFill>
              <a:latin typeface="Dosis"/>
              <a:ea typeface="Dosis"/>
              <a:cs typeface="Dosis"/>
              <a:sym typeface="Dosis"/>
            </a:endParaRPr>
          </a:p>
        </p:txBody>
      </p:sp>
      <p:sp>
        <p:nvSpPr>
          <p:cNvPr id="65" name="Shape 65"/>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204056"/>
                </a:solidFill>
                <a:latin typeface="Dosis"/>
                <a:ea typeface="Dosis"/>
                <a:cs typeface="Dosis"/>
                <a:sym typeface="Dosis"/>
              </a:rPr>
              <a:t>Subtitle goes here</a:t>
            </a:r>
            <a:endParaRPr sz="1333">
              <a:solidFill>
                <a:srgbClr val="204056"/>
              </a:solidFill>
              <a:latin typeface="Dosis"/>
              <a:ea typeface="Dosis"/>
              <a:cs typeface="Dosis"/>
              <a:sym typeface="Dosis"/>
            </a:endParaRPr>
          </a:p>
        </p:txBody>
      </p:sp>
    </p:spTree>
    <p:extLst>
      <p:ext uri="{BB962C8B-B14F-4D97-AF65-F5344CB8AC3E}">
        <p14:creationId xmlns:p14="http://schemas.microsoft.com/office/powerpoint/2010/main" val="1131918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3"/>
        <p:cNvGrpSpPr/>
        <p:nvPr/>
      </p:nvGrpSpPr>
      <p:grpSpPr>
        <a:xfrm>
          <a:off x="0" y="0"/>
          <a:ext cx="0" cy="0"/>
          <a:chOff x="0" y="0"/>
          <a:chExt cx="0" cy="0"/>
        </a:xfrm>
      </p:grpSpPr>
      <p:sp>
        <p:nvSpPr>
          <p:cNvPr id="274" name="Shape 27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75" name="Shape 275"/>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276" name="Shape 276"/>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77" name="Shape 277"/>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78" name="Shape 27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7994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2732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84" name="Shape 284"/>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285" name="Shape 28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813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5068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11625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3597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79760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8215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9168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508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625362"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a:solidFill>
                  <a:srgbClr val="204056"/>
                </a:solidFill>
                <a:latin typeface="Dosis"/>
                <a:ea typeface="Dosis"/>
                <a:cs typeface="Dosis"/>
                <a:sym typeface="Dosis"/>
              </a:rPr>
              <a:t>SUB-SECTION TITLE</a:t>
            </a:r>
            <a:endParaRPr sz="1333">
              <a:solidFill>
                <a:srgbClr val="204056"/>
              </a:solidFill>
              <a:latin typeface="Dosis"/>
              <a:ea typeface="Dosis"/>
              <a:cs typeface="Dosis"/>
              <a:sym typeface="Dosis"/>
            </a:endParaRPr>
          </a:p>
        </p:txBody>
      </p:sp>
      <p:sp>
        <p:nvSpPr>
          <p:cNvPr id="68" name="Shape 68"/>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BCBEC0"/>
                </a:solidFill>
                <a:latin typeface="Dosis"/>
                <a:ea typeface="Dosis"/>
                <a:cs typeface="Dosis"/>
                <a:sym typeface="Dosis"/>
              </a:rPr>
              <a:t>Subtitle goes here</a:t>
            </a:r>
            <a:endParaRPr sz="1333">
              <a:solidFill>
                <a:srgbClr val="BCBEC0"/>
              </a:solidFill>
              <a:latin typeface="Dosis"/>
              <a:ea typeface="Dosis"/>
              <a:cs typeface="Dosis"/>
              <a:sym typeface="Dosis"/>
            </a:endParaRPr>
          </a:p>
        </p:txBody>
      </p:sp>
    </p:spTree>
    <p:extLst>
      <p:ext uri="{BB962C8B-B14F-4D97-AF65-F5344CB8AC3E}">
        <p14:creationId xmlns:p14="http://schemas.microsoft.com/office/powerpoint/2010/main" val="13023673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5960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17545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355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94778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3681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69"/>
        <p:cNvGrpSpPr/>
        <p:nvPr/>
      </p:nvGrpSpPr>
      <p:grpSpPr>
        <a:xfrm>
          <a:off x="0" y="0"/>
          <a:ext cx="0" cy="0"/>
          <a:chOff x="0" y="0"/>
          <a:chExt cx="0" cy="0"/>
        </a:xfrm>
      </p:grpSpPr>
      <p:sp>
        <p:nvSpPr>
          <p:cNvPr id="70" name="Shape 70"/>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4267" b="0" i="0" u="none" strike="noStrike" cap="none">
                <a:solidFill>
                  <a:srgbClr val="295269"/>
                </a:solidFill>
                <a:latin typeface="Dosis"/>
                <a:ea typeface="Dosis"/>
                <a:cs typeface="Dosis"/>
                <a:sym typeface="Dosis"/>
              </a:rPr>
              <a:t>Key statement goes here. Collaboratively administrate empower markets via plug-and-play networks. </a:t>
            </a:r>
            <a:r>
              <a:rPr lang="en" sz="4267" b="0" i="0" u="none" strike="noStrike" cap="none">
                <a:solidFill>
                  <a:srgbClr val="FA726E"/>
                </a:solidFill>
                <a:latin typeface="Dosis"/>
                <a:ea typeface="Dosis"/>
                <a:cs typeface="Dosis"/>
                <a:sym typeface="Dosis"/>
              </a:rPr>
              <a:t>Highlights</a:t>
            </a:r>
            <a:r>
              <a:rPr lang="en" sz="4267" b="0" i="0" u="none" strike="noStrike" cap="none">
                <a:solidFill>
                  <a:srgbClr val="295269"/>
                </a:solidFill>
                <a:latin typeface="Dosis"/>
                <a:ea typeface="Dosis"/>
                <a:cs typeface="Dosis"/>
                <a:sym typeface="Dosis"/>
              </a:rPr>
              <a:t> procrastinate B2C users after </a:t>
            </a:r>
            <a:r>
              <a:rPr lang="en" sz="4267" b="0" i="0" u="none" strike="noStrike" cap="none">
                <a:solidFill>
                  <a:srgbClr val="FA726E"/>
                </a:solidFill>
                <a:latin typeface="Dosis"/>
                <a:ea typeface="Dosis"/>
                <a:cs typeface="Dosis"/>
                <a:sym typeface="Dosis"/>
              </a:rPr>
              <a:t>installed base</a:t>
            </a:r>
            <a:r>
              <a:rPr lang="en" sz="4267" b="0" i="0" u="none" strike="noStrike" cap="none">
                <a:solidFill>
                  <a:srgbClr val="295269"/>
                </a:solidFill>
                <a:latin typeface="Dosis"/>
                <a:ea typeface="Dosis"/>
                <a:cs typeface="Dosis"/>
                <a:sym typeface="Dosis"/>
              </a:rPr>
              <a:t> benefits.</a:t>
            </a:r>
            <a:endParaRPr sz="4267">
              <a:latin typeface="Dosis"/>
              <a:ea typeface="Dosis"/>
              <a:cs typeface="Dosis"/>
              <a:sym typeface="Dosis"/>
            </a:endParaRPr>
          </a:p>
        </p:txBody>
      </p:sp>
      <p:sp>
        <p:nvSpPr>
          <p:cNvPr id="71" name="Shape 71"/>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GOAL</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357068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2"/>
        <p:cNvGrpSpPr/>
        <p:nvPr/>
      </p:nvGrpSpPr>
      <p:grpSpPr>
        <a:xfrm>
          <a:off x="0" y="0"/>
          <a:ext cx="0" cy="0"/>
          <a:chOff x="0" y="0"/>
          <a:chExt cx="0" cy="0"/>
        </a:xfrm>
      </p:grpSpPr>
      <p:sp>
        <p:nvSpPr>
          <p:cNvPr id="73" name="Shape 73"/>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1. Announcements</a:t>
            </a:r>
            <a:endParaRPr sz="1333">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2. Recruiting</a:t>
            </a:r>
            <a:endParaRPr sz="24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3. Product Updates</a:t>
            </a:r>
            <a:endParaRPr sz="24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4.  Weekly Metrics</a:t>
            </a:r>
            <a:endParaRPr sz="2400">
              <a:solidFill>
                <a:srgbClr val="295269"/>
              </a:solidFill>
              <a:latin typeface="Dosis"/>
              <a:ea typeface="Dosis"/>
              <a:cs typeface="Dosis"/>
              <a:sym typeface="Dosis"/>
            </a:endParaRPr>
          </a:p>
        </p:txBody>
      </p:sp>
      <p:cxnSp>
        <p:nvCxnSpPr>
          <p:cNvPr id="74" name="Shape 74"/>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3200">
                <a:solidFill>
                  <a:srgbClr val="6AB1D3"/>
                </a:solidFill>
                <a:latin typeface="Dosis"/>
                <a:ea typeface="Dosis"/>
                <a:cs typeface="Dosis"/>
                <a:sym typeface="Dosis"/>
              </a:rPr>
              <a:t>LIST OF THINGS</a:t>
            </a:r>
            <a:endParaRPr sz="3200">
              <a:solidFill>
                <a:srgbClr val="6AB1D3"/>
              </a:solidFill>
              <a:latin typeface="Dosis"/>
              <a:ea typeface="Dosis"/>
              <a:cs typeface="Dosis"/>
              <a:sym typeface="Dosis"/>
            </a:endParaRPr>
          </a:p>
        </p:txBody>
      </p:sp>
      <p:cxnSp>
        <p:nvCxnSpPr>
          <p:cNvPr id="76" name="Shape 76"/>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extLst>
      <p:ext uri="{BB962C8B-B14F-4D97-AF65-F5344CB8AC3E}">
        <p14:creationId xmlns:p14="http://schemas.microsoft.com/office/powerpoint/2010/main" val="3412529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7"/>
        <p:cNvGrpSpPr/>
        <p:nvPr/>
      </p:nvGrpSpPr>
      <p:grpSpPr>
        <a:xfrm>
          <a:off x="0" y="0"/>
          <a:ext cx="0" cy="0"/>
          <a:chOff x="0" y="0"/>
          <a:chExt cx="0" cy="0"/>
        </a:xfrm>
      </p:grpSpPr>
      <p:sp>
        <p:nvSpPr>
          <p:cNvPr id="78" name="Shape 7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79" name="Shape 79"/>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functional solutions</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cross-media value</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maximize timely </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professionally cultivate </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dynamically innovate</a:t>
            </a:r>
            <a:endParaRPr sz="2400">
              <a:latin typeface="Dosis"/>
              <a:ea typeface="Dosis"/>
              <a:cs typeface="Dosis"/>
              <a:sym typeface="Dosis"/>
            </a:endParaRPr>
          </a:p>
        </p:txBody>
      </p:sp>
      <p:sp>
        <p:nvSpPr>
          <p:cNvPr id="80" name="Shape 80"/>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3903842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1"/>
        <p:cNvGrpSpPr/>
        <p:nvPr/>
      </p:nvGrpSpPr>
      <p:grpSpPr>
        <a:xfrm>
          <a:off x="0" y="0"/>
          <a:ext cx="0" cy="0"/>
          <a:chOff x="0" y="0"/>
          <a:chExt cx="0" cy="0"/>
        </a:xfrm>
      </p:grpSpPr>
      <p:sp>
        <p:nvSpPr>
          <p:cNvPr id="82" name="Shape 82"/>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83" name="Shape 83"/>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625367" y="3646933"/>
            <a:ext cx="10947200" cy="2682000"/>
          </a:xfrm>
          <a:prstGeom prst="rect">
            <a:avLst/>
          </a:prstGeom>
        </p:spPr>
        <p:txBody>
          <a:bodyPr spcFirstLastPara="1" wrap="square" lIns="91425" tIns="91425" rIns="91425" bIns="91425" anchor="t" anchorCtr="0"/>
          <a:lstStyle>
            <a:lvl1pPr marL="609585" lvl="0" indent="-507987" rtl="0">
              <a:spcBef>
                <a:spcPts val="800"/>
              </a:spcBef>
              <a:spcAft>
                <a:spcPts val="0"/>
              </a:spcAft>
              <a:buSzPts val="2400"/>
              <a:buFont typeface="Dosis"/>
              <a:buChar char="●"/>
              <a:defRPr sz="3200">
                <a:latin typeface="Dosis"/>
                <a:ea typeface="Dosis"/>
                <a:cs typeface="Dosis"/>
                <a:sym typeface="Dosis"/>
              </a:defRPr>
            </a:lvl1pPr>
            <a:lvl2pPr marL="1219170" lvl="1" indent="-355591" rtl="0">
              <a:spcBef>
                <a:spcPts val="0"/>
              </a:spcBef>
              <a:spcAft>
                <a:spcPts val="0"/>
              </a:spcAft>
              <a:buSzPts val="600"/>
              <a:buFont typeface="Dosis"/>
              <a:buChar char="○"/>
              <a:defRPr sz="800">
                <a:latin typeface="Dosis"/>
                <a:ea typeface="Dosis"/>
                <a:cs typeface="Dosis"/>
                <a:sym typeface="Dosis"/>
              </a:defRPr>
            </a:lvl2pPr>
            <a:lvl3pPr marL="1828754" lvl="2" indent="-355591" rtl="0">
              <a:spcBef>
                <a:spcPts val="0"/>
              </a:spcBef>
              <a:spcAft>
                <a:spcPts val="0"/>
              </a:spcAft>
              <a:buSzPts val="600"/>
              <a:buFont typeface="Dosis"/>
              <a:buChar char="■"/>
              <a:defRPr sz="800">
                <a:latin typeface="Dosis"/>
                <a:ea typeface="Dosis"/>
                <a:cs typeface="Dosis"/>
                <a:sym typeface="Dosis"/>
              </a:defRPr>
            </a:lvl3pPr>
            <a:lvl4pPr marL="2438339" lvl="3" indent="-355591" rtl="0">
              <a:spcBef>
                <a:spcPts val="0"/>
              </a:spcBef>
              <a:spcAft>
                <a:spcPts val="0"/>
              </a:spcAft>
              <a:buSzPts val="600"/>
              <a:buFont typeface="Dosis"/>
              <a:buChar char="●"/>
              <a:defRPr sz="800">
                <a:latin typeface="Dosis"/>
                <a:ea typeface="Dosis"/>
                <a:cs typeface="Dosis"/>
                <a:sym typeface="Dosis"/>
              </a:defRPr>
            </a:lvl4pPr>
            <a:lvl5pPr marL="3047924" lvl="4" indent="-355591" rtl="0">
              <a:spcBef>
                <a:spcPts val="0"/>
              </a:spcBef>
              <a:spcAft>
                <a:spcPts val="0"/>
              </a:spcAft>
              <a:buSzPts val="600"/>
              <a:buFont typeface="Dosis"/>
              <a:buChar char="○"/>
              <a:defRPr sz="800">
                <a:latin typeface="Dosis"/>
                <a:ea typeface="Dosis"/>
                <a:cs typeface="Dosis"/>
                <a:sym typeface="Dosis"/>
              </a:defRPr>
            </a:lvl5pPr>
            <a:lvl6pPr marL="3657509" lvl="5" indent="-355591" rtl="0">
              <a:spcBef>
                <a:spcPts val="0"/>
              </a:spcBef>
              <a:spcAft>
                <a:spcPts val="0"/>
              </a:spcAft>
              <a:buSzPts val="600"/>
              <a:buFont typeface="Dosis"/>
              <a:buChar char="■"/>
              <a:defRPr sz="800">
                <a:latin typeface="Dosis"/>
                <a:ea typeface="Dosis"/>
                <a:cs typeface="Dosis"/>
                <a:sym typeface="Dosis"/>
              </a:defRPr>
            </a:lvl6pPr>
            <a:lvl7pPr marL="4267093" lvl="6" indent="-355591" rtl="0">
              <a:spcBef>
                <a:spcPts val="0"/>
              </a:spcBef>
              <a:spcAft>
                <a:spcPts val="0"/>
              </a:spcAft>
              <a:buSzPts val="600"/>
              <a:buFont typeface="Dosis"/>
              <a:buChar char="●"/>
              <a:defRPr sz="800">
                <a:latin typeface="Dosis"/>
                <a:ea typeface="Dosis"/>
                <a:cs typeface="Dosis"/>
                <a:sym typeface="Dosis"/>
              </a:defRPr>
            </a:lvl7pPr>
            <a:lvl8pPr marL="4876678" lvl="7" indent="-355591" rtl="0">
              <a:spcBef>
                <a:spcPts val="0"/>
              </a:spcBef>
              <a:spcAft>
                <a:spcPts val="0"/>
              </a:spcAft>
              <a:buSzPts val="600"/>
              <a:buFont typeface="Dosis"/>
              <a:buChar char="○"/>
              <a:defRPr sz="800">
                <a:latin typeface="Dosis"/>
                <a:ea typeface="Dosis"/>
                <a:cs typeface="Dosis"/>
                <a:sym typeface="Dosis"/>
              </a:defRPr>
            </a:lvl8pPr>
            <a:lvl9pPr marL="5486263" lvl="8" indent="-355591" rtl="0">
              <a:spcBef>
                <a:spcPts val="0"/>
              </a:spcBef>
              <a:spcAft>
                <a:spcPts val="0"/>
              </a:spcAft>
              <a:buSzPts val="600"/>
              <a:buFont typeface="Dosis"/>
              <a:buChar char="■"/>
              <a:defRPr sz="800">
                <a:latin typeface="Dosis"/>
                <a:ea typeface="Dosis"/>
                <a:cs typeface="Dosis"/>
                <a:sym typeface="Dosis"/>
              </a:defRPr>
            </a:lvl9pPr>
          </a:lstStyle>
          <a:p>
            <a:endParaRPr/>
          </a:p>
        </p:txBody>
      </p:sp>
    </p:spTree>
    <p:extLst>
      <p:ext uri="{BB962C8B-B14F-4D97-AF65-F5344CB8AC3E}">
        <p14:creationId xmlns:p14="http://schemas.microsoft.com/office/powerpoint/2010/main" val="281433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5"/>
        <p:cNvGrpSpPr/>
        <p:nvPr/>
      </p:nvGrpSpPr>
      <p:grpSpPr>
        <a:xfrm>
          <a:off x="0" y="0"/>
          <a:ext cx="0" cy="0"/>
          <a:chOff x="0" y="0"/>
          <a:chExt cx="0" cy="0"/>
        </a:xfrm>
      </p:grpSpPr>
      <p:sp>
        <p:nvSpPr>
          <p:cNvPr id="86" name="Shape 86"/>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a:latin typeface="Dosis"/>
              <a:ea typeface="Dosis"/>
              <a:cs typeface="Dosis"/>
              <a:sym typeface="Dosis"/>
            </a:endParaRPr>
          </a:p>
        </p:txBody>
      </p:sp>
      <p:sp>
        <p:nvSpPr>
          <p:cNvPr id="87" name="Shape 87"/>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88" name="Shape 88"/>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
        <p:nvSpPr>
          <p:cNvPr id="89" name="Shape 89"/>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with important notes </a:t>
            </a:r>
            <a:r>
              <a:rPr lang="en" sz="2400">
                <a:solidFill>
                  <a:srgbClr val="295269"/>
                </a:solidFill>
                <a:latin typeface="Dosis"/>
                <a:ea typeface="Dosis"/>
                <a:cs typeface="Dosis"/>
                <a:sym typeface="Dosis"/>
              </a:rPr>
              <a:t>and thoughts</a:t>
            </a:r>
            <a:r>
              <a:rPr lang="en" sz="2400" b="0" i="0" u="none" strike="noStrike" cap="none">
                <a:solidFill>
                  <a:srgbClr val="295269"/>
                </a:solidFill>
                <a:latin typeface="Dosis"/>
                <a:ea typeface="Dosis"/>
                <a:cs typeface="Dosis"/>
                <a:sym typeface="Dosis"/>
              </a:rPr>
              <a:t>.</a:t>
            </a:r>
            <a:endParaRPr sz="1333">
              <a:latin typeface="Dosis"/>
              <a:ea typeface="Dosis"/>
              <a:cs typeface="Dosis"/>
              <a:sym typeface="Dosis"/>
            </a:endParaRPr>
          </a:p>
        </p:txBody>
      </p:sp>
      <p:sp>
        <p:nvSpPr>
          <p:cNvPr id="90" name="Shape 90"/>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467">
                <a:solidFill>
                  <a:srgbClr val="295269"/>
                </a:solidFill>
                <a:latin typeface="Dosis"/>
                <a:ea typeface="Dosis"/>
                <a:cs typeface="Dosis"/>
                <a:sym typeface="Dosis"/>
              </a:rPr>
              <a:t> for real-time schemas. Dramatically maintain clicks-and-mortar solutions without functional solutions.</a:t>
            </a:r>
            <a:endParaRPr sz="1333">
              <a:latin typeface="Dosis"/>
              <a:ea typeface="Dosis"/>
              <a:cs typeface="Dosis"/>
              <a:sym typeface="Dosis"/>
            </a:endParaRPr>
          </a:p>
        </p:txBody>
      </p:sp>
      <p:sp>
        <p:nvSpPr>
          <p:cNvPr id="91" name="Shape 91"/>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467">
                <a:solidFill>
                  <a:srgbClr val="295269"/>
                </a:solidFill>
                <a:latin typeface="Dosis"/>
                <a:ea typeface="Dosis"/>
                <a:cs typeface="Dosis"/>
                <a:sym typeface="Dosis"/>
              </a:rPr>
              <a:t> for real-time schemas. Dramatically maintain clicks-and-mortar solutions without functional solutions.</a:t>
            </a:r>
            <a:endParaRPr sz="1333">
              <a:latin typeface="Dosis"/>
              <a:ea typeface="Dosis"/>
              <a:cs typeface="Dosis"/>
              <a:sym typeface="Dosis"/>
            </a:endParaRPr>
          </a:p>
        </p:txBody>
      </p:sp>
    </p:spTree>
    <p:extLst>
      <p:ext uri="{BB962C8B-B14F-4D97-AF65-F5344CB8AC3E}">
        <p14:creationId xmlns:p14="http://schemas.microsoft.com/office/powerpoint/2010/main" val="28639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241796336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416139"/>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8455632"/>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622418" y="3992067"/>
            <a:ext cx="10947165" cy="20819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defTabSz="1219170">
              <a:buClr>
                <a:srgbClr val="295269"/>
              </a:buClr>
            </a:pPr>
            <a:r>
              <a:rPr lang="en-US" sz="7466" kern="0" dirty="0" err="1">
                <a:solidFill>
                  <a:srgbClr val="FFFFFF"/>
                </a:solidFill>
                <a:latin typeface="Roboto Black"/>
                <a:ea typeface="Roboto Black"/>
                <a:cs typeface="Roboto Black"/>
                <a:sym typeface="Roboto Black"/>
              </a:rPr>
              <a:t>CoolTShirts</a:t>
            </a:r>
            <a:r>
              <a:rPr lang="en-US" sz="7466" kern="0" dirty="0">
                <a:solidFill>
                  <a:srgbClr val="FFFFFF"/>
                </a:solidFill>
                <a:latin typeface="Roboto Black"/>
                <a:ea typeface="Roboto Black"/>
                <a:cs typeface="Roboto Black"/>
                <a:sym typeface="Roboto Black"/>
              </a:rPr>
              <a:t>:</a:t>
            </a:r>
            <a:endParaRPr sz="1600" kern="0" dirty="0">
              <a:solidFill>
                <a:srgbClr val="FFFFFF"/>
              </a:solidFill>
              <a:latin typeface="Arial"/>
              <a:cs typeface="Arial"/>
              <a:sym typeface="Arial"/>
            </a:endParaRPr>
          </a:p>
          <a:p>
            <a:pPr defTabSz="1219170">
              <a:buClr>
                <a:srgbClr val="000000"/>
              </a:buClr>
              <a:buSzPts val="1100"/>
            </a:pPr>
            <a:r>
              <a:rPr lang="en-US" sz="4800" kern="0" dirty="0">
                <a:solidFill>
                  <a:srgbClr val="EFEFEF"/>
                </a:solidFill>
                <a:latin typeface="Roboto Black" panose="020B0604020202020204" charset="0"/>
                <a:ea typeface="Roboto Black" panose="020B0604020202020204" charset="0"/>
                <a:cs typeface="Roboto Thin"/>
                <a:sym typeface="Roboto Thin"/>
              </a:rPr>
              <a:t>Campaign </a:t>
            </a:r>
            <a:r>
              <a:rPr lang="en-US" sz="4800" kern="0" dirty="0" err="1">
                <a:solidFill>
                  <a:srgbClr val="EFEFEF"/>
                </a:solidFill>
                <a:latin typeface="Roboto Black" panose="020B0604020202020204" charset="0"/>
                <a:ea typeface="Roboto Black" panose="020B0604020202020204" charset="0"/>
                <a:cs typeface="Roboto Thin"/>
                <a:sym typeface="Roboto Thin"/>
              </a:rPr>
              <a:t>Analyis</a:t>
            </a:r>
            <a:r>
              <a:rPr lang="en-US" sz="4800" kern="0" dirty="0">
                <a:solidFill>
                  <a:srgbClr val="EFEFEF"/>
                </a:solidFill>
                <a:latin typeface="Roboto Black" panose="020B0604020202020204" charset="0"/>
                <a:ea typeface="Roboto Black" panose="020B0604020202020204" charset="0"/>
                <a:cs typeface="Roboto Thin"/>
                <a:sym typeface="Roboto Thin"/>
              </a:rPr>
              <a:t> &amp; Suggestions</a:t>
            </a:r>
            <a:endParaRPr lang="en" sz="4800" kern="0" dirty="0">
              <a:solidFill>
                <a:srgbClr val="EFEFEF"/>
              </a:solidFill>
              <a:latin typeface="Roboto Black" panose="020B0604020202020204" charset="0"/>
              <a:ea typeface="Roboto Black" panose="020B0604020202020204" charset="0"/>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Learn SQL from Scratch</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US" sz="3733" kern="0" dirty="0">
                <a:solidFill>
                  <a:srgbClr val="EFEFEF"/>
                </a:solidFill>
                <a:latin typeface="Roboto Thin"/>
                <a:ea typeface="Roboto Thin"/>
                <a:cs typeface="Roboto Thin"/>
                <a:sym typeface="Roboto Thin"/>
              </a:rPr>
              <a:t>Jason</a:t>
            </a:r>
            <a:r>
              <a:rPr lang="en" sz="3733" kern="0" dirty="0">
                <a:solidFill>
                  <a:srgbClr val="EFEFEF"/>
                </a:solidFill>
                <a:latin typeface="Roboto Thin"/>
                <a:ea typeface="Roboto Thin"/>
                <a:cs typeface="Roboto Thin"/>
                <a:sym typeface="Roboto Thin"/>
              </a:rPr>
              <a:t> </a:t>
            </a:r>
            <a:r>
              <a:rPr lang="en-US" sz="3733" kern="0" dirty="0">
                <a:solidFill>
                  <a:srgbClr val="EFEFEF"/>
                </a:solidFill>
                <a:latin typeface="Roboto Thin"/>
                <a:ea typeface="Roboto Thin"/>
                <a:cs typeface="Roboto Thin"/>
                <a:sym typeface="Roboto Thin"/>
              </a:rPr>
              <a:t>Lacy</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6/24/18</a:t>
            </a:r>
            <a:endParaRPr sz="3733" kern="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622433" y="882267"/>
            <a:ext cx="2699700" cy="567765"/>
          </a:xfrm>
          <a:prstGeom prst="rect">
            <a:avLst/>
          </a:prstGeom>
          <a:noFill/>
          <a:ln>
            <a:noFill/>
          </a:ln>
        </p:spPr>
      </p:pic>
    </p:spTree>
    <p:extLst>
      <p:ext uri="{BB962C8B-B14F-4D97-AF65-F5344CB8AC3E}">
        <p14:creationId xmlns:p14="http://schemas.microsoft.com/office/powerpoint/2010/main" val="1120684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415600" y="390166"/>
            <a:ext cx="11360800" cy="878797"/>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dirty="0">
                <a:ln>
                  <a:noFill/>
                </a:ln>
                <a:solidFill>
                  <a:srgbClr val="295269"/>
                </a:solidFill>
                <a:effectLst/>
                <a:uLnTx/>
                <a:uFillTx/>
                <a:latin typeface="Roboto"/>
                <a:ea typeface="Roboto"/>
                <a:cs typeface="Roboto"/>
                <a:sym typeface="Roboto"/>
              </a:rPr>
              <a:t>2.4 </a:t>
            </a:r>
            <a:r>
              <a:rPr kumimoji="0" lang="en-US" sz="3200" b="1" i="0" u="none" strike="noStrike" kern="0" cap="none" spc="0" normalizeH="0" baseline="0" noProof="0" dirty="0">
                <a:ln>
                  <a:noFill/>
                </a:ln>
                <a:solidFill>
                  <a:srgbClr val="295269"/>
                </a:solidFill>
                <a:effectLst/>
                <a:uLnTx/>
                <a:uFillTx/>
                <a:latin typeface="Roboto"/>
                <a:ea typeface="Roboto"/>
                <a:cs typeface="Roboto"/>
                <a:sym typeface="Roboto"/>
              </a:rPr>
              <a:t>Last Touches on Purchase Page</a:t>
            </a:r>
            <a:endParaRPr kumimoji="0" sz="32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237299" y="1268962"/>
            <a:ext cx="10744831" cy="1045029"/>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Let’s specifically see the last touches that occurred on the purchase page.</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lang="en-US" sz="1600" kern="0" dirty="0">
                <a:solidFill>
                  <a:srgbClr val="000000"/>
                </a:solidFill>
                <a:latin typeface="Roboto"/>
                <a:ea typeface="Roboto"/>
                <a:cs typeface="Roboto"/>
                <a:sym typeface="Roboto"/>
              </a:rPr>
              <a:t>The </a:t>
            </a: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weekly newsletter and </a:t>
            </a:r>
            <a:r>
              <a:rPr kumimoji="0" lang="en-US" sz="1600" b="0" i="0" u="none" strike="noStrike" kern="0" cap="none" spc="0" normalizeH="0" baseline="0" noProof="0" dirty="0" err="1">
                <a:ln>
                  <a:noFill/>
                </a:ln>
                <a:solidFill>
                  <a:srgbClr val="000000"/>
                </a:solidFill>
                <a:effectLst/>
                <a:uLnTx/>
                <a:uFillTx/>
                <a:latin typeface="Roboto"/>
                <a:ea typeface="Roboto"/>
                <a:cs typeface="Roboto"/>
                <a:sym typeface="Roboto"/>
              </a:rPr>
              <a:t>facebook</a:t>
            </a: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 retargeting campaigns are leading to sales at double the rates of the closest campaign.</a:t>
            </a:r>
          </a:p>
        </p:txBody>
      </p:sp>
      <p:graphicFrame>
        <p:nvGraphicFramePr>
          <p:cNvPr id="332" name="Shape 332"/>
          <p:cNvGraphicFramePr/>
          <p:nvPr>
            <p:extLst>
              <p:ext uri="{D42A27DB-BD31-4B8C-83A1-F6EECF244321}">
                <p14:modId xmlns:p14="http://schemas.microsoft.com/office/powerpoint/2010/main" val="1956158590"/>
              </p:ext>
            </p:extLst>
          </p:nvPr>
        </p:nvGraphicFramePr>
        <p:xfrm>
          <a:off x="4589646" y="2557701"/>
          <a:ext cx="6037922" cy="3977280"/>
        </p:xfrm>
        <a:graphic>
          <a:graphicData uri="http://schemas.openxmlformats.org/drawingml/2006/table">
            <a:tbl>
              <a:tblPr>
                <a:noFill/>
              </a:tblPr>
              <a:tblGrid>
                <a:gridCol w="971399">
                  <a:extLst>
                    <a:ext uri="{9D8B030D-6E8A-4147-A177-3AD203B41FA5}">
                      <a16:colId xmlns:a16="http://schemas.microsoft.com/office/drawing/2014/main" val="20000"/>
                    </a:ext>
                  </a:extLst>
                </a:gridCol>
                <a:gridCol w="3051110">
                  <a:extLst>
                    <a:ext uri="{9D8B030D-6E8A-4147-A177-3AD203B41FA5}">
                      <a16:colId xmlns:a16="http://schemas.microsoft.com/office/drawing/2014/main" val="20001"/>
                    </a:ext>
                  </a:extLst>
                </a:gridCol>
                <a:gridCol w="2015413">
                  <a:extLst>
                    <a:ext uri="{9D8B030D-6E8A-4147-A177-3AD203B41FA5}">
                      <a16:colId xmlns:a16="http://schemas.microsoft.com/office/drawing/2014/main" val="1981370273"/>
                    </a:ext>
                  </a:extLst>
                </a:gridCol>
              </a:tblGrid>
              <a:tr h="337210">
                <a:tc>
                  <a:txBody>
                    <a:bodyPr/>
                    <a:lstStyle/>
                    <a:p>
                      <a:pPr marL="0" lvl="0" indent="0" rtl="0">
                        <a:spcBef>
                          <a:spcPts val="0"/>
                        </a:spcBef>
                        <a:spcAft>
                          <a:spcPts val="0"/>
                        </a:spcAft>
                        <a:buNone/>
                      </a:pPr>
                      <a:r>
                        <a:rPr lang="en-US" sz="1300" b="1" dirty="0">
                          <a:solidFill>
                            <a:srgbClr val="FFFFFF"/>
                          </a:solidFill>
                        </a:rPr>
                        <a:t>Source</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Campaign</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Last Touches</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b="0" i="0" u="none" strike="noStrike" cap="none" dirty="0">
                          <a:solidFill>
                            <a:schemeClr val="tx1"/>
                          </a:solidFill>
                          <a:effectLst/>
                          <a:latin typeface="+mn-lt"/>
                          <a:ea typeface="+mn-ea"/>
                          <a:cs typeface="+mn-cs"/>
                          <a:sym typeface="Arial"/>
                        </a:rPr>
                        <a:t>weekly-newsletter</a:t>
                      </a:r>
                      <a:endParaRPr lang="en-US"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dirty="0"/>
                        <a:t>115</a:t>
                      </a:r>
                    </a:p>
                  </a:txBody>
                  <a:tcPr marL="121900" marR="121900" marT="121900" marB="12190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37210">
                <a:tc>
                  <a:txBody>
                    <a:bodyPr/>
                    <a:lstStyle/>
                    <a:p>
                      <a:pPr marL="0" lvl="0" indent="0" rtl="0">
                        <a:spcBef>
                          <a:spcPts val="0"/>
                        </a:spcBef>
                        <a:spcAft>
                          <a:spcPts val="0"/>
                        </a:spcAft>
                        <a:buNone/>
                      </a:pPr>
                      <a:r>
                        <a:rPr lang="en-US" sz="1300" dirty="0" err="1"/>
                        <a:t>facebook</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-ad</a:t>
                      </a:r>
                    </a:p>
                  </a:txBody>
                  <a:tcPr anchor="ctr"/>
                </a:tc>
                <a:tc>
                  <a:txBody>
                    <a:bodyPr/>
                    <a:lstStyle/>
                    <a:p>
                      <a:pPr marL="0" lvl="0" indent="0" algn="ctr" rtl="0">
                        <a:spcBef>
                          <a:spcPts val="0"/>
                        </a:spcBef>
                        <a:spcAft>
                          <a:spcPts val="0"/>
                        </a:spcAft>
                        <a:buNone/>
                      </a:pPr>
                      <a:r>
                        <a:rPr lang="en-US" sz="1300" dirty="0"/>
                        <a:t>113</a:t>
                      </a:r>
                      <a:endParaRPr sz="1300" dirty="0"/>
                    </a:p>
                  </a:txBody>
                  <a:tcPr marL="121900" marR="121900" marT="121900" marB="121900"/>
                </a:tc>
                <a:extLst>
                  <a:ext uri="{0D108BD9-81ED-4DB2-BD59-A6C34878D82A}">
                    <a16:rowId xmlns:a16="http://schemas.microsoft.com/office/drawing/2014/main" val="10002"/>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-campaign</a:t>
                      </a:r>
                    </a:p>
                  </a:txBody>
                  <a:tcPr anchor="ctr"/>
                </a:tc>
                <a:tc>
                  <a:txBody>
                    <a:bodyPr/>
                    <a:lstStyle/>
                    <a:p>
                      <a:pPr marL="0" lvl="0" indent="0" algn="ctr" rtl="0">
                        <a:spcBef>
                          <a:spcPts val="0"/>
                        </a:spcBef>
                        <a:spcAft>
                          <a:spcPts val="0"/>
                        </a:spcAft>
                        <a:buNone/>
                      </a:pPr>
                      <a:r>
                        <a:rPr lang="en-US" sz="1300" dirty="0"/>
                        <a:t>54</a:t>
                      </a:r>
                      <a:endParaRPr sz="1300" dirty="0"/>
                    </a:p>
                  </a:txBody>
                  <a:tcPr marL="121900" marR="121900" marT="121900" marB="121900"/>
                </a:tc>
                <a:extLst>
                  <a:ext uri="{0D108BD9-81ED-4DB2-BD59-A6C34878D82A}">
                    <a16:rowId xmlns:a16="http://schemas.microsoft.com/office/drawing/2014/main" val="10003"/>
                  </a:ext>
                </a:extLst>
              </a:tr>
              <a:tr h="337210">
                <a:tc>
                  <a:txBody>
                    <a:bodyPr/>
                    <a:lstStyle/>
                    <a:p>
                      <a:pPr marL="0" lvl="0" indent="0" rtl="0">
                        <a:spcBef>
                          <a:spcPts val="0"/>
                        </a:spcBef>
                        <a:spcAft>
                          <a:spcPts val="0"/>
                        </a:spcAft>
                        <a:buNone/>
                      </a:pPr>
                      <a:r>
                        <a:rPr lang="en-US" sz="1300" dirty="0"/>
                        <a:t>google</a:t>
                      </a:r>
                      <a:endParaRPr sz="1300" dirty="0"/>
                    </a:p>
                  </a:txBody>
                  <a:tcPr marL="121900" marR="121900" marT="121900" marB="121900"/>
                </a:tc>
                <a:tc>
                  <a:txBody>
                    <a:bodyPr/>
                    <a:lstStyle/>
                    <a:p>
                      <a:pPr algn="ctr"/>
                      <a:r>
                        <a:rPr lang="en-US" sz="1300" dirty="0">
                          <a:solidFill>
                            <a:srgbClr val="525252"/>
                          </a:solidFill>
                          <a:effectLst/>
                        </a:rPr>
                        <a:t>paid-search</a:t>
                      </a:r>
                    </a:p>
                  </a:txBody>
                  <a:tcPr anchor="ctr"/>
                </a:tc>
                <a:tc>
                  <a:txBody>
                    <a:bodyPr/>
                    <a:lstStyle/>
                    <a:p>
                      <a:pPr marL="0" lvl="0" indent="0" algn="ctr" rtl="0">
                        <a:spcBef>
                          <a:spcPts val="0"/>
                        </a:spcBef>
                        <a:spcAft>
                          <a:spcPts val="0"/>
                        </a:spcAft>
                        <a:buNone/>
                      </a:pPr>
                      <a:r>
                        <a:rPr lang="en-US" sz="1300" dirty="0"/>
                        <a:t>52</a:t>
                      </a:r>
                      <a:endParaRPr sz="1300" dirty="0"/>
                    </a:p>
                  </a:txBody>
                  <a:tcPr marL="121900" marR="121900" marT="121900" marB="121900"/>
                </a:tc>
                <a:extLst>
                  <a:ext uri="{0D108BD9-81ED-4DB2-BD59-A6C34878D82A}">
                    <a16:rowId xmlns:a16="http://schemas.microsoft.com/office/drawing/2014/main" val="10004"/>
                  </a:ext>
                </a:extLst>
              </a:tr>
              <a:tr h="337210">
                <a:tc>
                  <a:txBody>
                    <a:bodyPr/>
                    <a:lstStyle/>
                    <a:p>
                      <a:pPr marL="0" lvl="0" indent="0" rtl="0">
                        <a:spcBef>
                          <a:spcPts val="0"/>
                        </a:spcBef>
                        <a:spcAft>
                          <a:spcPts val="0"/>
                        </a:spcAft>
                        <a:buNone/>
                      </a:pPr>
                      <a:r>
                        <a:rPr lang="en-US" sz="1300" dirty="0" err="1"/>
                        <a:t>buzzfeed</a:t>
                      </a:r>
                      <a:endParaRPr sz="1300" dirty="0"/>
                    </a:p>
                  </a:txBody>
                  <a:tcPr marL="121900" marR="121900" marT="121900" marB="121900"/>
                </a:tc>
                <a:tc>
                  <a:txBody>
                    <a:bodyPr/>
                    <a:lstStyle/>
                    <a:p>
                      <a:pPr algn="ctr"/>
                      <a:r>
                        <a:rPr lang="en-US" sz="1300" dirty="0">
                          <a:solidFill>
                            <a:srgbClr val="525252"/>
                          </a:solidFill>
                          <a:effectLst/>
                        </a:rPr>
                        <a:t>ten-crazy-cool-</a:t>
                      </a:r>
                      <a:r>
                        <a:rPr lang="en-US" sz="1300" dirty="0" err="1">
                          <a:solidFill>
                            <a:srgbClr val="525252"/>
                          </a:solidFill>
                          <a:effectLst/>
                        </a:rPr>
                        <a:t>tshirts</a:t>
                      </a:r>
                      <a:r>
                        <a:rPr lang="en-US" sz="1300" dirty="0">
                          <a:solidFill>
                            <a:srgbClr val="525252"/>
                          </a:solidFill>
                          <a:effectLst/>
                        </a:rPr>
                        <a:t>-facts</a:t>
                      </a:r>
                    </a:p>
                  </a:txBody>
                  <a:tcPr anchor="ctr"/>
                </a:tc>
                <a:tc>
                  <a:txBody>
                    <a:bodyPr/>
                    <a:lstStyle/>
                    <a:p>
                      <a:pPr marL="0" lvl="0" indent="0" algn="ctr" rtl="0">
                        <a:spcBef>
                          <a:spcPts val="0"/>
                        </a:spcBef>
                        <a:spcAft>
                          <a:spcPts val="0"/>
                        </a:spcAft>
                        <a:buNone/>
                      </a:pPr>
                      <a:r>
                        <a:rPr lang="en-US" sz="1300" dirty="0"/>
                        <a:t>9</a:t>
                      </a:r>
                      <a:endParaRPr sz="1300" dirty="0"/>
                    </a:p>
                  </a:txBody>
                  <a:tcPr marL="121900" marR="121900" marT="121900" marB="121900"/>
                </a:tc>
                <a:extLst>
                  <a:ext uri="{0D108BD9-81ED-4DB2-BD59-A6C34878D82A}">
                    <a16:rowId xmlns:a16="http://schemas.microsoft.com/office/drawing/2014/main" val="834834704"/>
                  </a:ext>
                </a:extLst>
              </a:tr>
              <a:tr h="337210">
                <a:tc>
                  <a:txBody>
                    <a:bodyPr/>
                    <a:lstStyle/>
                    <a:p>
                      <a:pPr marL="0" lvl="0" indent="0" rtl="0">
                        <a:spcBef>
                          <a:spcPts val="0"/>
                        </a:spcBef>
                        <a:spcAft>
                          <a:spcPts val="0"/>
                        </a:spcAft>
                        <a:buNone/>
                      </a:pPr>
                      <a:r>
                        <a:rPr lang="en-US" sz="1300" dirty="0" err="1"/>
                        <a:t>nytimes</a:t>
                      </a:r>
                      <a:endParaRPr sz="1300" dirty="0"/>
                    </a:p>
                  </a:txBody>
                  <a:tcPr marL="121900" marR="121900" marT="121900" marB="121900"/>
                </a:tc>
                <a:tc>
                  <a:txBody>
                    <a:bodyPr/>
                    <a:lstStyle/>
                    <a:p>
                      <a:pPr algn="ctr"/>
                      <a:r>
                        <a:rPr lang="en-US" sz="1300" dirty="0">
                          <a:solidFill>
                            <a:srgbClr val="525252"/>
                          </a:solidFill>
                          <a:effectLst/>
                        </a:rPr>
                        <a:t>getting-to-know-cool-shirts</a:t>
                      </a:r>
                    </a:p>
                  </a:txBody>
                  <a:tcPr anchor="ctr"/>
                </a:tc>
                <a:tc>
                  <a:txBody>
                    <a:bodyPr/>
                    <a:lstStyle/>
                    <a:p>
                      <a:pPr marL="0" lvl="0" indent="0" algn="ctr" rtl="0">
                        <a:spcBef>
                          <a:spcPts val="0"/>
                        </a:spcBef>
                        <a:spcAft>
                          <a:spcPts val="0"/>
                        </a:spcAft>
                        <a:buNone/>
                      </a:pPr>
                      <a:r>
                        <a:rPr lang="en-US" sz="1300" dirty="0"/>
                        <a:t>9</a:t>
                      </a:r>
                      <a:endParaRPr sz="1300" dirty="0"/>
                    </a:p>
                  </a:txBody>
                  <a:tcPr marL="121900" marR="121900" marT="121900" marB="121900"/>
                </a:tc>
                <a:extLst>
                  <a:ext uri="{0D108BD9-81ED-4DB2-BD59-A6C34878D82A}">
                    <a16:rowId xmlns:a16="http://schemas.microsoft.com/office/drawing/2014/main" val="419866526"/>
                  </a:ext>
                </a:extLst>
              </a:tr>
              <a:tr h="337210">
                <a:tc>
                  <a:txBody>
                    <a:bodyPr/>
                    <a:lstStyle/>
                    <a:p>
                      <a:pPr marL="0" lvl="0" indent="0" rtl="0">
                        <a:spcBef>
                          <a:spcPts val="0"/>
                        </a:spcBef>
                        <a:spcAft>
                          <a:spcPts val="0"/>
                        </a:spcAft>
                        <a:buNone/>
                      </a:pPr>
                      <a:r>
                        <a:rPr lang="en-US" sz="1300" dirty="0"/>
                        <a:t>medium</a:t>
                      </a:r>
                      <a:endParaRPr sz="1300" dirty="0"/>
                    </a:p>
                  </a:txBody>
                  <a:tcPr marL="121900" marR="121900" marT="121900" marB="121900"/>
                </a:tc>
                <a:tc>
                  <a:txBody>
                    <a:bodyPr/>
                    <a:lstStyle/>
                    <a:p>
                      <a:pPr algn="ctr"/>
                      <a:r>
                        <a:rPr lang="en-US" sz="1300" dirty="0">
                          <a:solidFill>
                            <a:srgbClr val="525252"/>
                          </a:solidFill>
                          <a:effectLst/>
                        </a:rPr>
                        <a:t>interview-with-cool-</a:t>
                      </a:r>
                      <a:r>
                        <a:rPr lang="en-US" sz="1300" dirty="0" err="1">
                          <a:solidFill>
                            <a:srgbClr val="525252"/>
                          </a:solidFill>
                          <a:effectLst/>
                        </a:rPr>
                        <a:t>tshirts</a:t>
                      </a:r>
                      <a:r>
                        <a:rPr lang="en-US" sz="1300" dirty="0">
                          <a:solidFill>
                            <a:srgbClr val="525252"/>
                          </a:solidFill>
                          <a:effectLst/>
                        </a:rPr>
                        <a:t>-founder</a:t>
                      </a:r>
                    </a:p>
                  </a:txBody>
                  <a:tcPr anchor="ctr"/>
                </a:tc>
                <a:tc>
                  <a:txBody>
                    <a:bodyPr/>
                    <a:lstStyle/>
                    <a:p>
                      <a:pPr marL="0" lvl="0" indent="0" algn="ctr" rtl="0">
                        <a:spcBef>
                          <a:spcPts val="0"/>
                        </a:spcBef>
                        <a:spcAft>
                          <a:spcPts val="0"/>
                        </a:spcAft>
                        <a:buNone/>
                      </a:pPr>
                      <a:r>
                        <a:rPr lang="en-US" sz="1300" dirty="0"/>
                        <a:t>7</a:t>
                      </a:r>
                      <a:endParaRPr sz="1300" dirty="0"/>
                    </a:p>
                  </a:txBody>
                  <a:tcPr marL="121900" marR="121900" marT="121900" marB="121900"/>
                </a:tc>
                <a:extLst>
                  <a:ext uri="{0D108BD9-81ED-4DB2-BD59-A6C34878D82A}">
                    <a16:rowId xmlns:a16="http://schemas.microsoft.com/office/drawing/2014/main" val="3917101064"/>
                  </a:ext>
                </a:extLst>
              </a:tr>
              <a:tr h="337210">
                <a:tc>
                  <a:txBody>
                    <a:bodyPr/>
                    <a:lstStyle/>
                    <a:p>
                      <a:pPr marL="0" lvl="0" indent="0" rtl="0">
                        <a:spcBef>
                          <a:spcPts val="0"/>
                        </a:spcBef>
                        <a:spcAft>
                          <a:spcPts val="0"/>
                        </a:spcAft>
                        <a:buNone/>
                      </a:pPr>
                      <a:r>
                        <a:rPr lang="en-US" sz="1300" dirty="0"/>
                        <a:t>google</a:t>
                      </a:r>
                      <a:endParaRPr sz="1300" dirty="0"/>
                    </a:p>
                  </a:txBody>
                  <a:tcPr marL="121900" marR="121900" marT="121900" marB="121900"/>
                </a:tc>
                <a:tc>
                  <a:txBody>
                    <a:bodyPr/>
                    <a:lstStyle/>
                    <a:p>
                      <a:pPr algn="ctr"/>
                      <a:r>
                        <a:rPr lang="en-US" sz="1300" dirty="0">
                          <a:solidFill>
                            <a:srgbClr val="525252"/>
                          </a:solidFill>
                          <a:effectLst/>
                        </a:rPr>
                        <a:t>cool-</a:t>
                      </a:r>
                      <a:r>
                        <a:rPr lang="en-US" sz="1300" dirty="0" err="1">
                          <a:solidFill>
                            <a:srgbClr val="525252"/>
                          </a:solidFill>
                          <a:effectLst/>
                        </a:rPr>
                        <a:t>tshirts</a:t>
                      </a:r>
                      <a:r>
                        <a:rPr lang="en-US" sz="1300" dirty="0">
                          <a:solidFill>
                            <a:srgbClr val="525252"/>
                          </a:solidFill>
                          <a:effectLst/>
                        </a:rPr>
                        <a:t>-search</a:t>
                      </a:r>
                    </a:p>
                  </a:txBody>
                  <a:tcPr anchor="ctr"/>
                </a:tc>
                <a:tc>
                  <a:txBody>
                    <a:bodyPr/>
                    <a:lstStyle/>
                    <a:p>
                      <a:pPr marL="0" lvl="0" indent="0" algn="ctr" rtl="0">
                        <a:spcBef>
                          <a:spcPts val="0"/>
                        </a:spcBef>
                        <a:spcAft>
                          <a:spcPts val="0"/>
                        </a:spcAft>
                        <a:buNone/>
                      </a:pPr>
                      <a:r>
                        <a:rPr lang="en-US" sz="1300" dirty="0"/>
                        <a:t>2</a:t>
                      </a:r>
                      <a:endParaRPr sz="1300" dirty="0"/>
                    </a:p>
                  </a:txBody>
                  <a:tcPr marL="121900" marR="121900" marT="121900" marB="121900"/>
                </a:tc>
                <a:extLst>
                  <a:ext uri="{0D108BD9-81ED-4DB2-BD59-A6C34878D82A}">
                    <a16:rowId xmlns:a16="http://schemas.microsoft.com/office/drawing/2014/main" val="3065613863"/>
                  </a:ext>
                </a:extLst>
              </a:tr>
            </a:tbl>
          </a:graphicData>
        </a:graphic>
      </p:graphicFrame>
      <p:sp>
        <p:nvSpPr>
          <p:cNvPr id="5" name="Shape 323">
            <a:extLst>
              <a:ext uri="{FF2B5EF4-FFF2-40B4-BE49-F238E27FC236}">
                <a16:creationId xmlns:a16="http://schemas.microsoft.com/office/drawing/2014/main" id="{FCA6E435-06A6-47D2-95CB-9691590B2136}"/>
              </a:ext>
            </a:extLst>
          </p:cNvPr>
          <p:cNvSpPr txBox="1"/>
          <p:nvPr/>
        </p:nvSpPr>
        <p:spPr>
          <a:xfrm>
            <a:off x="498556" y="2794519"/>
            <a:ext cx="3774863" cy="3503644"/>
          </a:xfrm>
          <a:prstGeom prst="rect">
            <a:avLst/>
          </a:prstGeom>
          <a:solidFill>
            <a:srgbClr val="D9D9D9"/>
          </a:solidFill>
          <a:ln>
            <a:noFill/>
          </a:ln>
        </p:spPr>
        <p:txBody>
          <a:bodyPr spcFirstLastPara="1" wrap="square" lIns="91425" tIns="91425" rIns="91425" bIns="91425" anchor="t" anchorCtr="0">
            <a:noAutofit/>
          </a:bodyPr>
          <a:lstStyle/>
          <a:p>
            <a:pPr lvl="0">
              <a:buClr>
                <a:srgbClr val="000000"/>
              </a:buClr>
              <a:buSzPts val="1100"/>
            </a:pPr>
            <a:r>
              <a:rPr lang="en-US" sz="900" dirty="0">
                <a:solidFill>
                  <a:srgbClr val="000000"/>
                </a:solidFill>
                <a:latin typeface="Courier New"/>
                <a:ea typeface="Courier New"/>
                <a:cs typeface="Courier New"/>
                <a:sym typeface="Courier New"/>
              </a:rPr>
              <a:t>WITH </a:t>
            </a:r>
            <a:r>
              <a:rPr lang="en-US" sz="900" dirty="0" err="1">
                <a:solidFill>
                  <a:srgbClr val="000000"/>
                </a:solidFill>
                <a:latin typeface="Courier New"/>
                <a:ea typeface="Courier New"/>
                <a:cs typeface="Courier New"/>
                <a:sym typeface="Courier New"/>
              </a:rPr>
              <a:t>last_touch</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MAX(timestamp) as </a:t>
            </a:r>
            <a:r>
              <a:rPr lang="en-US" sz="900" dirty="0" err="1">
                <a:solidFill>
                  <a:srgbClr val="000000"/>
                </a:solidFill>
                <a:latin typeface="Courier New"/>
                <a:ea typeface="Courier New"/>
                <a:cs typeface="Courier New"/>
                <a:sym typeface="Courier New"/>
              </a:rPr>
              <a:t>last_touch_at</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page_visits</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WHERE </a:t>
            </a:r>
            <a:r>
              <a:rPr lang="en-US" sz="900" dirty="0" err="1">
                <a:solidFill>
                  <a:srgbClr val="000000"/>
                </a:solidFill>
                <a:latin typeface="Courier New"/>
                <a:ea typeface="Courier New"/>
                <a:cs typeface="Courier New"/>
                <a:sym typeface="Courier New"/>
              </a:rPr>
              <a:t>page_name</a:t>
            </a:r>
            <a:r>
              <a:rPr lang="en-US" sz="900" dirty="0">
                <a:solidFill>
                  <a:srgbClr val="000000"/>
                </a:solidFill>
                <a:latin typeface="Courier New"/>
                <a:ea typeface="Courier New"/>
                <a:cs typeface="Courier New"/>
                <a:sym typeface="Courier New"/>
              </a:rPr>
              <a:t> = '4 - purchase’</a:t>
            </a:r>
          </a:p>
          <a:p>
            <a:pPr lvl="0">
              <a:buClr>
                <a:srgbClr val="000000"/>
              </a:buClr>
              <a:buSzPts val="1100"/>
            </a:pPr>
            <a:r>
              <a:rPr lang="en-US" sz="900" dirty="0">
                <a:solidFill>
                  <a:srgbClr val="000000"/>
                </a:solidFill>
                <a:latin typeface="Courier New"/>
                <a:ea typeface="Courier New"/>
                <a:cs typeface="Courier New"/>
                <a:sym typeface="Courier New"/>
              </a:rPr>
              <a:t>  GROUP BY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err="1">
                <a:solidFill>
                  <a:srgbClr val="000000"/>
                </a:solidFill>
                <a:latin typeface="Courier New"/>
                <a:ea typeface="Courier New"/>
                <a:cs typeface="Courier New"/>
                <a:sym typeface="Courier New"/>
              </a:rPr>
              <a:t>lt_attr</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lt.user_id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lt.last_touch_at</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pv.utm_source</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pv.utm_campaign</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pv.page_name</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last_touch</a:t>
            </a: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JOIN </a:t>
            </a:r>
            <a:r>
              <a:rPr lang="en-US" sz="900" dirty="0" err="1">
                <a:solidFill>
                  <a:srgbClr val="000000"/>
                </a:solidFill>
                <a:latin typeface="Courier New"/>
                <a:ea typeface="Courier New"/>
                <a:cs typeface="Courier New"/>
                <a:sym typeface="Courier New"/>
              </a:rPr>
              <a:t>page_visits</a:t>
            </a: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ON </a:t>
            </a:r>
            <a:r>
              <a:rPr lang="en-US" sz="900" dirty="0" err="1">
                <a:solidFill>
                  <a:srgbClr val="000000"/>
                </a:solidFill>
                <a:latin typeface="Courier New"/>
                <a:ea typeface="Courier New"/>
                <a:cs typeface="Courier New"/>
                <a:sym typeface="Courier New"/>
              </a:rPr>
              <a:t>lt.user_id</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pv.user_id</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AND </a:t>
            </a:r>
            <a:r>
              <a:rPr lang="en-US" sz="900" dirty="0" err="1">
                <a:solidFill>
                  <a:srgbClr val="000000"/>
                </a:solidFill>
                <a:latin typeface="Courier New"/>
                <a:ea typeface="Courier New"/>
                <a:cs typeface="Courier New"/>
                <a:sym typeface="Courier New"/>
              </a:rPr>
              <a:t>lt.last_touch_at</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pv.timestamp</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SELECT </a:t>
            </a:r>
            <a:r>
              <a:rPr lang="en-US" sz="900" dirty="0" err="1">
                <a:solidFill>
                  <a:srgbClr val="000000"/>
                </a:solidFill>
                <a:latin typeface="Courier New"/>
                <a:ea typeface="Courier New"/>
                <a:cs typeface="Courier New"/>
                <a:sym typeface="Courier New"/>
              </a:rPr>
              <a:t>lt_attr.utm_source</a:t>
            </a:r>
            <a:r>
              <a:rPr lang="en-US" sz="900" dirty="0">
                <a:solidFill>
                  <a:srgbClr val="000000"/>
                </a:solidFill>
                <a:latin typeface="Courier New"/>
                <a:ea typeface="Courier New"/>
                <a:cs typeface="Courier New"/>
                <a:sym typeface="Courier New"/>
              </a:rPr>
              <a:t> AS 'source',</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lt_attr.utm_campaign</a:t>
            </a:r>
            <a:r>
              <a:rPr lang="en-US" sz="900" dirty="0">
                <a:solidFill>
                  <a:srgbClr val="000000"/>
                </a:solidFill>
                <a:latin typeface="Courier New"/>
                <a:ea typeface="Courier New"/>
                <a:cs typeface="Courier New"/>
                <a:sym typeface="Courier New"/>
              </a:rPr>
              <a:t> AS 'campaign',</a:t>
            </a:r>
          </a:p>
          <a:p>
            <a:pPr lvl="0">
              <a:buClr>
                <a:srgbClr val="000000"/>
              </a:buClr>
              <a:buSzPts val="1100"/>
            </a:pPr>
            <a:r>
              <a:rPr lang="en-US" sz="900" dirty="0">
                <a:solidFill>
                  <a:srgbClr val="000000"/>
                </a:solidFill>
                <a:latin typeface="Courier New"/>
                <a:ea typeface="Courier New"/>
                <a:cs typeface="Courier New"/>
                <a:sym typeface="Courier New"/>
              </a:rPr>
              <a:t>       COUNT(*) AS 'last touches on purchase page'</a:t>
            </a:r>
          </a:p>
          <a:p>
            <a:pPr lvl="0">
              <a:buClr>
                <a:srgbClr val="000000"/>
              </a:buClr>
              <a:buSzPts val="1100"/>
            </a:pPr>
            <a:r>
              <a:rPr lang="en-US" sz="900" dirty="0">
                <a:solidFill>
                  <a:srgbClr val="000000"/>
                </a:solidFill>
                <a:latin typeface="Courier New"/>
                <a:ea typeface="Courier New"/>
                <a:cs typeface="Courier New"/>
                <a:sym typeface="Courier New"/>
              </a:rPr>
              <a:t>FROM </a:t>
            </a:r>
            <a:r>
              <a:rPr lang="en-US" sz="900" dirty="0" err="1">
                <a:solidFill>
                  <a:srgbClr val="000000"/>
                </a:solidFill>
                <a:latin typeface="Courier New"/>
                <a:ea typeface="Courier New"/>
                <a:cs typeface="Courier New"/>
                <a:sym typeface="Courier New"/>
              </a:rPr>
              <a:t>lt_attr</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GROUP BY 1, 2</a:t>
            </a:r>
          </a:p>
          <a:p>
            <a:pPr lvl="0">
              <a:buClr>
                <a:srgbClr val="000000"/>
              </a:buClr>
              <a:buSzPts val="1100"/>
            </a:pPr>
            <a:r>
              <a:rPr lang="en-US" sz="900" dirty="0">
                <a:solidFill>
                  <a:srgbClr val="000000"/>
                </a:solidFill>
                <a:latin typeface="Courier New"/>
                <a:ea typeface="Courier New"/>
                <a:cs typeface="Courier New"/>
                <a:sym typeface="Courier New"/>
              </a:rPr>
              <a:t>ORDER BY 3 DESC;</a:t>
            </a:r>
            <a:endParaRPr kumimoji="0" sz="900" b="0" i="0" u="none" strike="noStrike" kern="1200" cap="none" spc="0" normalizeH="0" baseline="0" noProof="0" dirty="0">
              <a:ln>
                <a:noFill/>
              </a:ln>
              <a:solidFill>
                <a:srgbClr val="000000"/>
              </a:solidFill>
              <a:effectLst/>
              <a:uLnTx/>
              <a:uFillTx/>
              <a:latin typeface="Courier New"/>
              <a:ea typeface="Courier New"/>
              <a:cs typeface="Courier New"/>
              <a:sym typeface="Courier New"/>
            </a:endParaRPr>
          </a:p>
        </p:txBody>
      </p:sp>
    </p:spTree>
    <p:extLst>
      <p:ext uri="{BB962C8B-B14F-4D97-AF65-F5344CB8AC3E}">
        <p14:creationId xmlns:p14="http://schemas.microsoft.com/office/powerpoint/2010/main" val="69201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pPr>
            <a:r>
              <a:rPr lang="en" sz="3200" b="1" kern="0" dirty="0">
                <a:solidFill>
                  <a:srgbClr val="295269"/>
                </a:solidFill>
                <a:latin typeface="Roboto"/>
                <a:ea typeface="Roboto"/>
                <a:cs typeface="Roboto"/>
                <a:sym typeface="Roboto"/>
              </a:rPr>
              <a:t>2.5 </a:t>
            </a:r>
            <a:r>
              <a:rPr lang="en-US" sz="3200" b="1" kern="0" dirty="0">
                <a:solidFill>
                  <a:srgbClr val="295269"/>
                </a:solidFill>
                <a:latin typeface="Roboto"/>
                <a:ea typeface="Roboto"/>
                <a:cs typeface="Roboto"/>
                <a:sym typeface="Roboto"/>
              </a:rPr>
              <a:t>What is the typical journey?</a:t>
            </a:r>
            <a:endParaRPr sz="3200" b="1" kern="0" dirty="0">
              <a:solidFill>
                <a:srgbClr val="295269"/>
              </a:solidFill>
              <a:latin typeface="Roboto"/>
              <a:ea typeface="Roboto"/>
              <a:cs typeface="Roboto"/>
              <a:sym typeface="Roboto"/>
            </a:endParaRPr>
          </a:p>
        </p:txBody>
      </p:sp>
      <p:sp>
        <p:nvSpPr>
          <p:cNvPr id="316" name="Shape 316"/>
          <p:cNvSpPr txBox="1"/>
          <p:nvPr/>
        </p:nvSpPr>
        <p:spPr>
          <a:xfrm>
            <a:off x="237300" y="1601767"/>
            <a:ext cx="11360800" cy="1617294"/>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285750" indent="-285750" defTabSz="1219170">
              <a:lnSpc>
                <a:spcPct val="115000"/>
              </a:lnSpc>
              <a:buClr>
                <a:srgbClr val="000000"/>
              </a:buClr>
              <a:buSzPts val="1100"/>
              <a:buFont typeface="Arial" panose="020B0604020202020204" pitchFamily="34" charset="0"/>
              <a:buChar char="•"/>
            </a:pPr>
            <a:r>
              <a:rPr lang="en-US" sz="1600" kern="0" dirty="0">
                <a:solidFill>
                  <a:srgbClr val="000000"/>
                </a:solidFill>
                <a:latin typeface="Roboto"/>
                <a:ea typeface="Roboto"/>
                <a:cs typeface="Roboto"/>
                <a:sym typeface="Roboto"/>
              </a:rPr>
              <a:t>To summarize, customers are reading your PR investments which results in them clicking thru to the site, hitting the landing page.</a:t>
            </a:r>
          </a:p>
          <a:p>
            <a:pPr marL="285750" indent="-285750" defTabSz="1219170">
              <a:lnSpc>
                <a:spcPct val="115000"/>
              </a:lnSpc>
              <a:buClr>
                <a:srgbClr val="000000"/>
              </a:buClr>
              <a:buSzPts val="1100"/>
              <a:buFont typeface="Arial" panose="020B0604020202020204" pitchFamily="34" charset="0"/>
              <a:buChar char="•"/>
            </a:pPr>
            <a:r>
              <a:rPr lang="en-US" sz="1600" kern="0" dirty="0">
                <a:solidFill>
                  <a:srgbClr val="000000"/>
                </a:solidFill>
                <a:latin typeface="Roboto"/>
                <a:ea typeface="Roboto"/>
                <a:cs typeface="Roboto"/>
                <a:sym typeface="Roboto"/>
              </a:rPr>
              <a:t>Typically we see users browse the store and then navigate away or sign up for the weekly </a:t>
            </a:r>
            <a:r>
              <a:rPr lang="en-US" sz="1600" kern="0" dirty="0" err="1">
                <a:solidFill>
                  <a:srgbClr val="000000"/>
                </a:solidFill>
                <a:latin typeface="Roboto"/>
                <a:ea typeface="Roboto"/>
                <a:cs typeface="Roboto"/>
                <a:sym typeface="Roboto"/>
              </a:rPr>
              <a:t>newstetter</a:t>
            </a:r>
            <a:r>
              <a:rPr lang="en-US" sz="1600" kern="0" dirty="0">
                <a:solidFill>
                  <a:srgbClr val="000000"/>
                </a:solidFill>
                <a:latin typeface="Roboto"/>
                <a:ea typeface="Roboto"/>
                <a:cs typeface="Roboto"/>
                <a:sym typeface="Roboto"/>
              </a:rPr>
              <a:t>.</a:t>
            </a:r>
          </a:p>
          <a:p>
            <a:pPr marL="285750" indent="-285750" defTabSz="1219170">
              <a:lnSpc>
                <a:spcPct val="115000"/>
              </a:lnSpc>
              <a:buClr>
                <a:srgbClr val="000000"/>
              </a:buClr>
              <a:buSzPts val="1100"/>
              <a:buFont typeface="Arial" panose="020B0604020202020204" pitchFamily="34" charset="0"/>
              <a:buChar char="•"/>
            </a:pPr>
            <a:r>
              <a:rPr lang="en-US" sz="1600" kern="0" dirty="0">
                <a:solidFill>
                  <a:srgbClr val="000000"/>
                </a:solidFill>
                <a:latin typeface="Roboto"/>
                <a:ea typeface="Roboto"/>
                <a:cs typeface="Roboto"/>
                <a:sym typeface="Roboto"/>
              </a:rPr>
              <a:t>Users are targeted with relevant ads or are clicking e-mail links bringing them back to make a purchase.</a:t>
            </a:r>
          </a:p>
          <a:p>
            <a:pPr marL="285750" indent="-285750" defTabSz="1219170">
              <a:lnSpc>
                <a:spcPct val="115000"/>
              </a:lnSpc>
              <a:buClr>
                <a:srgbClr val="000000"/>
              </a:buClr>
              <a:buSzPts val="1100"/>
              <a:buFont typeface="Arial" panose="020B0604020202020204" pitchFamily="34" charset="0"/>
              <a:buChar char="•"/>
            </a:pPr>
            <a:r>
              <a:rPr lang="en-US" sz="1600" kern="0" dirty="0">
                <a:solidFill>
                  <a:srgbClr val="000000"/>
                </a:solidFill>
                <a:latin typeface="Roboto"/>
                <a:ea typeface="Roboto"/>
                <a:cs typeface="Roboto"/>
                <a:sym typeface="Roboto"/>
              </a:rPr>
              <a:t>We see 18.24% of all last touches taking place on the purchase page resulting in a sale.</a:t>
            </a:r>
          </a:p>
          <a:p>
            <a:pPr marL="285750" indent="-285750" defTabSz="1219170">
              <a:lnSpc>
                <a:spcPct val="115000"/>
              </a:lnSpc>
              <a:buClr>
                <a:srgbClr val="000000"/>
              </a:buClr>
              <a:buSzPts val="1100"/>
              <a:buFont typeface="Arial" panose="020B0604020202020204" pitchFamily="34" charset="0"/>
              <a:buChar char="•"/>
            </a:pPr>
            <a:endParaRPr lang="en-US"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sz="1600" kern="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3801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3. </a:t>
            </a:r>
            <a:r>
              <a:rPr kumimoji="0" lang="en-US"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Optimize the </a:t>
            </a:r>
            <a:r>
              <a:rPr kumimoji="0" lang="en-US" sz="6400" b="0" i="0" u="none" strike="noStrike" kern="0" cap="none" spc="0" normalizeH="0" baseline="0" noProof="0" dirty="0" err="1">
                <a:ln>
                  <a:noFill/>
                </a:ln>
                <a:solidFill>
                  <a:srgbClr val="FFFFFF"/>
                </a:solidFill>
                <a:effectLst/>
                <a:uLnTx/>
                <a:uFillTx/>
                <a:latin typeface="Roboto Black"/>
                <a:ea typeface="Roboto Black"/>
                <a:cs typeface="Roboto Black"/>
                <a:sym typeface="Roboto Black"/>
              </a:rPr>
              <a:t>Campagin</a:t>
            </a:r>
            <a:r>
              <a:rPr kumimoji="0" lang="en-US"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Budget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816481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37299" y="268310"/>
            <a:ext cx="11360800" cy="878797"/>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dirty="0">
                <a:ln>
                  <a:noFill/>
                </a:ln>
                <a:solidFill>
                  <a:srgbClr val="295269"/>
                </a:solidFill>
                <a:effectLst/>
                <a:uLnTx/>
                <a:uFillTx/>
                <a:latin typeface="Roboto"/>
                <a:ea typeface="Roboto"/>
                <a:cs typeface="Roboto"/>
                <a:sym typeface="Roboto"/>
              </a:rPr>
              <a:t>3.1 </a:t>
            </a:r>
            <a:r>
              <a:rPr kumimoji="0" lang="en-US" sz="3200" b="1" i="0" u="none" strike="noStrike" kern="0" cap="none" spc="0" normalizeH="0" baseline="0" noProof="0" dirty="0">
                <a:ln>
                  <a:noFill/>
                </a:ln>
                <a:solidFill>
                  <a:srgbClr val="295269"/>
                </a:solidFill>
                <a:effectLst/>
                <a:uLnTx/>
                <a:uFillTx/>
                <a:latin typeface="Roboto"/>
                <a:ea typeface="Roboto"/>
                <a:cs typeface="Roboto"/>
                <a:sym typeface="Roboto"/>
              </a:rPr>
              <a:t>Budget Optimization</a:t>
            </a:r>
            <a:endParaRPr kumimoji="0" sz="32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237299" y="1268962"/>
            <a:ext cx="10744831" cy="2160038"/>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effectLst/>
                <a:uLnTx/>
                <a:uFillTx/>
                <a:latin typeface="Roboto"/>
                <a:ea typeface="Roboto"/>
                <a:cs typeface="Roboto"/>
                <a:sym typeface="Roboto"/>
              </a:rPr>
              <a:t>What 5 campaigns should be reinvested in?</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lang="en-US" sz="1600" kern="0" dirty="0">
                <a:latin typeface="Roboto"/>
                <a:ea typeface="Roboto"/>
                <a:cs typeface="Roboto"/>
                <a:sym typeface="Roboto"/>
              </a:rPr>
              <a:t>Looking at all the data, I’ve outlined the top 5 campaigns you should reinvest with.</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lang="en-US" sz="1600" kern="0" dirty="0">
                <a:latin typeface="Roboto"/>
                <a:ea typeface="Roboto"/>
                <a:cs typeface="Roboto"/>
                <a:sym typeface="Roboto"/>
              </a:rPr>
              <a:t>The </a:t>
            </a:r>
            <a:r>
              <a:rPr lang="en-US" sz="1600" kern="0" dirty="0" err="1">
                <a:latin typeface="Roboto"/>
                <a:ea typeface="Roboto"/>
                <a:cs typeface="Roboto"/>
                <a:sym typeface="Roboto"/>
              </a:rPr>
              <a:t>weeky</a:t>
            </a:r>
            <a:r>
              <a:rPr lang="en-US" sz="1600" kern="0" dirty="0">
                <a:latin typeface="Roboto"/>
                <a:ea typeface="Roboto"/>
                <a:cs typeface="Roboto"/>
                <a:sym typeface="Roboto"/>
              </a:rPr>
              <a:t>-newsletter, retargeting-ad, and retargeting-campaign are the top 3 in last touches and </a:t>
            </a:r>
            <a:r>
              <a:rPr lang="en-US" sz="1600" kern="0" dirty="0" err="1">
                <a:latin typeface="Roboto"/>
                <a:ea typeface="Roboto"/>
                <a:cs typeface="Roboto"/>
                <a:sym typeface="Roboto"/>
              </a:rPr>
              <a:t>purches</a:t>
            </a:r>
            <a:r>
              <a:rPr lang="en-US" sz="1600" kern="0" dirty="0">
                <a:latin typeface="Roboto"/>
                <a:ea typeface="Roboto"/>
                <a:cs typeface="Roboto"/>
                <a:sym typeface="Roboto"/>
              </a:rPr>
              <a:t>. These are your closers and lead to sales, they need to be maintained.</a:t>
            </a:r>
          </a:p>
          <a:p>
            <a:pPr marL="228594" indent="-253994" defTabSz="1219170">
              <a:lnSpc>
                <a:spcPct val="115000"/>
              </a:lnSpc>
              <a:buClr>
                <a:srgbClr val="000000"/>
              </a:buClr>
              <a:buSzPts val="1200"/>
              <a:buFont typeface="Arial"/>
              <a:buChar char="●"/>
            </a:pPr>
            <a:r>
              <a:rPr kumimoji="0" lang="en-US" sz="1600" b="0" i="0" u="none" strike="noStrike" kern="0" cap="none" spc="0" normalizeH="0" baseline="0" noProof="0" dirty="0">
                <a:ln>
                  <a:noFill/>
                </a:ln>
                <a:effectLst/>
                <a:uLnTx/>
                <a:uFillTx/>
                <a:latin typeface="Roboto"/>
                <a:ea typeface="Roboto"/>
                <a:cs typeface="Roboto"/>
                <a:sym typeface="Roboto"/>
              </a:rPr>
              <a:t>The other two: </a:t>
            </a:r>
            <a:r>
              <a:rPr lang="en-US" sz="1600" dirty="0">
                <a:effectLst/>
              </a:rPr>
              <a:t>getting-to-know-cool-</a:t>
            </a:r>
            <a:r>
              <a:rPr lang="en-US" sz="1600" dirty="0" err="1">
                <a:effectLst/>
              </a:rPr>
              <a:t>tshirts</a:t>
            </a:r>
            <a:r>
              <a:rPr lang="en-US" sz="1600" dirty="0">
                <a:effectLst/>
              </a:rPr>
              <a:t> &amp; ten-crazy-cool-</a:t>
            </a:r>
            <a:r>
              <a:rPr lang="en-US" sz="1600" dirty="0" err="1">
                <a:effectLst/>
              </a:rPr>
              <a:t>tshirts</a:t>
            </a:r>
            <a:r>
              <a:rPr lang="en-US" sz="1600" dirty="0">
                <a:effectLst/>
              </a:rPr>
              <a:t>-facts, while not leading directly to sales, are the highest performing prospecting campaigns. You need to get users on your site and aware of the brand. They also have fair performance in terms of last touch results that double the investments appeal.</a:t>
            </a:r>
          </a:p>
          <a:p>
            <a:pPr marL="228594" indent="-253994" defTabSz="1219170">
              <a:lnSpc>
                <a:spcPct val="115000"/>
              </a:lnSpc>
              <a:buClr>
                <a:srgbClr val="000000"/>
              </a:buClr>
              <a:buSzPts val="1200"/>
              <a:buFont typeface="Arial"/>
              <a:buChar char="●"/>
            </a:pPr>
            <a:endParaRPr lang="en-US" sz="1600" dirty="0">
              <a:solidFill>
                <a:srgbClr val="525252"/>
              </a:solidFill>
              <a:effectLst/>
            </a:endParaRP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047844667"/>
              </p:ext>
            </p:extLst>
          </p:nvPr>
        </p:nvGraphicFramePr>
        <p:xfrm>
          <a:off x="2089042" y="3727580"/>
          <a:ext cx="6037922" cy="2651520"/>
        </p:xfrm>
        <a:graphic>
          <a:graphicData uri="http://schemas.openxmlformats.org/drawingml/2006/table">
            <a:tbl>
              <a:tblPr>
                <a:noFill/>
              </a:tblPr>
              <a:tblGrid>
                <a:gridCol w="971399">
                  <a:extLst>
                    <a:ext uri="{9D8B030D-6E8A-4147-A177-3AD203B41FA5}">
                      <a16:colId xmlns:a16="http://schemas.microsoft.com/office/drawing/2014/main" val="20000"/>
                    </a:ext>
                  </a:extLst>
                </a:gridCol>
                <a:gridCol w="3051110">
                  <a:extLst>
                    <a:ext uri="{9D8B030D-6E8A-4147-A177-3AD203B41FA5}">
                      <a16:colId xmlns:a16="http://schemas.microsoft.com/office/drawing/2014/main" val="20001"/>
                    </a:ext>
                  </a:extLst>
                </a:gridCol>
                <a:gridCol w="2015413">
                  <a:extLst>
                    <a:ext uri="{9D8B030D-6E8A-4147-A177-3AD203B41FA5}">
                      <a16:colId xmlns:a16="http://schemas.microsoft.com/office/drawing/2014/main" val="1981370273"/>
                    </a:ext>
                  </a:extLst>
                </a:gridCol>
              </a:tblGrid>
              <a:tr h="337210">
                <a:tc>
                  <a:txBody>
                    <a:bodyPr/>
                    <a:lstStyle/>
                    <a:p>
                      <a:pPr marL="0" lvl="0" indent="0" rtl="0">
                        <a:spcBef>
                          <a:spcPts val="0"/>
                        </a:spcBef>
                        <a:spcAft>
                          <a:spcPts val="0"/>
                        </a:spcAft>
                        <a:buNone/>
                      </a:pPr>
                      <a:r>
                        <a:rPr lang="en-US" sz="1300" b="1" dirty="0">
                          <a:solidFill>
                            <a:srgbClr val="FFFFFF"/>
                          </a:solidFill>
                        </a:rPr>
                        <a:t>Source</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Campaign</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All Touches</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37210">
                <a:tc>
                  <a:txBody>
                    <a:bodyPr/>
                    <a:lstStyle/>
                    <a:p>
                      <a:pPr marL="0" lvl="0" indent="0" rtl="0">
                        <a:spcBef>
                          <a:spcPts val="0"/>
                        </a:spcBef>
                        <a:spcAft>
                          <a:spcPts val="0"/>
                        </a:spcAft>
                        <a:buNone/>
                      </a:pPr>
                      <a:r>
                        <a:rPr lang="en-US" sz="1300" dirty="0" err="1"/>
                        <a:t>nytimes</a:t>
                      </a:r>
                      <a:endParaRPr sz="1300" dirty="0"/>
                    </a:p>
                  </a:txBody>
                  <a:tcPr marL="121900" marR="121900" marT="121900" marB="121900">
                    <a:lnT w="9525" cap="flat" cmpd="sng">
                      <a:solidFill>
                        <a:srgbClr val="9E9E9E"/>
                      </a:solidFill>
                      <a:prstDash val="solid"/>
                      <a:round/>
                      <a:headEnd type="none" w="sm" len="sm"/>
                      <a:tailEnd type="none" w="sm" len="sm"/>
                    </a:lnT>
                  </a:tcPr>
                </a:tc>
                <a:tc>
                  <a:txBody>
                    <a:bodyPr/>
                    <a:lstStyle/>
                    <a:p>
                      <a:pPr algn="ctr"/>
                      <a:r>
                        <a:rPr lang="en-US" sz="1300" dirty="0">
                          <a:solidFill>
                            <a:srgbClr val="525252"/>
                          </a:solidFill>
                          <a:effectLst/>
                        </a:rPr>
                        <a:t>getting-to-know-cool-</a:t>
                      </a:r>
                      <a:r>
                        <a:rPr lang="en-US" sz="1300" dirty="0" err="1">
                          <a:solidFill>
                            <a:srgbClr val="525252"/>
                          </a:solidFill>
                          <a:effectLst/>
                        </a:rPr>
                        <a:t>tshirts</a:t>
                      </a:r>
                      <a:endParaRPr lang="en-US" sz="1300" dirty="0">
                        <a:solidFill>
                          <a:srgbClr val="525252"/>
                        </a:solidFill>
                        <a:effectLst/>
                      </a:endParaRPr>
                    </a:p>
                  </a:txBody>
                  <a:tcPr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dirty="0"/>
                        <a:t>844</a:t>
                      </a:r>
                    </a:p>
                  </a:txBody>
                  <a:tcPr marL="121900" marR="121900" marT="121900" marB="12190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37210">
                <a:tc>
                  <a:txBody>
                    <a:bodyPr/>
                    <a:lstStyle/>
                    <a:p>
                      <a:pPr marL="0" lvl="0" indent="0" rtl="0">
                        <a:spcBef>
                          <a:spcPts val="0"/>
                        </a:spcBef>
                        <a:spcAft>
                          <a:spcPts val="0"/>
                        </a:spcAft>
                        <a:buNone/>
                      </a:pPr>
                      <a:r>
                        <a:rPr lang="en-US" sz="1300" dirty="0" err="1"/>
                        <a:t>buzzfeed</a:t>
                      </a:r>
                      <a:endParaRPr sz="1300" dirty="0"/>
                    </a:p>
                  </a:txBody>
                  <a:tcPr marL="121900" marR="121900" marT="121900" marB="121900"/>
                </a:tc>
                <a:tc>
                  <a:txBody>
                    <a:bodyPr/>
                    <a:lstStyle/>
                    <a:p>
                      <a:pPr algn="ctr"/>
                      <a:r>
                        <a:rPr lang="en-US" sz="1300" dirty="0">
                          <a:solidFill>
                            <a:srgbClr val="525252"/>
                          </a:solidFill>
                          <a:effectLst/>
                        </a:rPr>
                        <a:t>ten-crazy-cool-</a:t>
                      </a:r>
                      <a:r>
                        <a:rPr lang="en-US" sz="1300" dirty="0" err="1">
                          <a:solidFill>
                            <a:srgbClr val="525252"/>
                          </a:solidFill>
                          <a:effectLst/>
                        </a:rPr>
                        <a:t>tshirts</a:t>
                      </a:r>
                      <a:r>
                        <a:rPr lang="en-US" sz="1300" dirty="0">
                          <a:solidFill>
                            <a:srgbClr val="525252"/>
                          </a:solidFill>
                          <a:effectLst/>
                        </a:rPr>
                        <a:t>-facts</a:t>
                      </a:r>
                    </a:p>
                  </a:txBody>
                  <a:tcPr anchor="ctr"/>
                </a:tc>
                <a:tc>
                  <a:txBody>
                    <a:bodyPr/>
                    <a:lstStyle/>
                    <a:p>
                      <a:pPr marL="0" lvl="0" indent="0" algn="ctr" rtl="0">
                        <a:spcBef>
                          <a:spcPts val="0"/>
                        </a:spcBef>
                        <a:spcAft>
                          <a:spcPts val="0"/>
                        </a:spcAft>
                        <a:buNone/>
                      </a:pPr>
                      <a:r>
                        <a:rPr lang="en-US" sz="1300" dirty="0"/>
                        <a:t>766</a:t>
                      </a:r>
                      <a:endParaRPr sz="1300" dirty="0"/>
                    </a:p>
                  </a:txBody>
                  <a:tcPr marL="121900" marR="121900" marT="121900" marB="121900"/>
                </a:tc>
                <a:extLst>
                  <a:ext uri="{0D108BD9-81ED-4DB2-BD59-A6C34878D82A}">
                    <a16:rowId xmlns:a16="http://schemas.microsoft.com/office/drawing/2014/main" val="10002"/>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tc>
                <a:tc>
                  <a:txBody>
                    <a:bodyPr/>
                    <a:lstStyle/>
                    <a:p>
                      <a:pPr marL="0" lvl="0" indent="0" algn="ctr" rtl="0">
                        <a:spcBef>
                          <a:spcPts val="0"/>
                        </a:spcBef>
                        <a:spcAft>
                          <a:spcPts val="0"/>
                        </a:spcAft>
                        <a:buNone/>
                      </a:pPr>
                      <a:r>
                        <a:rPr lang="en-US" sz="1300" b="0" i="0" u="none" strike="noStrike" cap="none" dirty="0">
                          <a:solidFill>
                            <a:schemeClr val="tx1"/>
                          </a:solidFill>
                          <a:effectLst/>
                          <a:latin typeface="+mn-lt"/>
                          <a:ea typeface="+mn-ea"/>
                          <a:cs typeface="+mn-cs"/>
                          <a:sym typeface="Arial"/>
                        </a:rPr>
                        <a:t>weekly-newsletter</a:t>
                      </a:r>
                      <a:endParaRPr lang="en-US" sz="1300" dirty="0"/>
                    </a:p>
                  </a:txBody>
                  <a:tcPr marL="121900" marR="121900" marT="121900" marB="121900"/>
                </a:tc>
                <a:tc>
                  <a:txBody>
                    <a:bodyPr/>
                    <a:lstStyle/>
                    <a:p>
                      <a:pPr marL="0" lvl="0" indent="0" algn="ctr" rtl="0">
                        <a:spcBef>
                          <a:spcPts val="0"/>
                        </a:spcBef>
                        <a:spcAft>
                          <a:spcPts val="0"/>
                        </a:spcAft>
                        <a:buNone/>
                      </a:pPr>
                      <a:r>
                        <a:rPr lang="en-US" sz="1300" dirty="0"/>
                        <a:t>447</a:t>
                      </a:r>
                    </a:p>
                  </a:txBody>
                  <a:tcPr marL="121900" marR="121900" marT="121900" marB="121900"/>
                </a:tc>
                <a:extLst>
                  <a:ext uri="{0D108BD9-81ED-4DB2-BD59-A6C34878D82A}">
                    <a16:rowId xmlns:a16="http://schemas.microsoft.com/office/drawing/2014/main" val="10003"/>
                  </a:ext>
                </a:extLst>
              </a:tr>
              <a:tr h="337210">
                <a:tc>
                  <a:txBody>
                    <a:bodyPr/>
                    <a:lstStyle/>
                    <a:p>
                      <a:pPr marL="0" lvl="0" indent="0" rtl="0">
                        <a:spcBef>
                          <a:spcPts val="0"/>
                        </a:spcBef>
                        <a:spcAft>
                          <a:spcPts val="0"/>
                        </a:spcAft>
                        <a:buNone/>
                      </a:pPr>
                      <a:r>
                        <a:rPr lang="en-US" sz="1300" dirty="0" err="1"/>
                        <a:t>facebook</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-ad</a:t>
                      </a:r>
                    </a:p>
                  </a:txBody>
                  <a:tcPr anchor="ctr"/>
                </a:tc>
                <a:tc>
                  <a:txBody>
                    <a:bodyPr/>
                    <a:lstStyle/>
                    <a:p>
                      <a:pPr marL="0" lvl="0" indent="0" algn="ctr" rtl="0">
                        <a:spcBef>
                          <a:spcPts val="0"/>
                        </a:spcBef>
                        <a:spcAft>
                          <a:spcPts val="0"/>
                        </a:spcAft>
                        <a:buNone/>
                      </a:pPr>
                      <a:r>
                        <a:rPr lang="en-US" sz="1300" dirty="0"/>
                        <a:t>443</a:t>
                      </a:r>
                      <a:endParaRPr sz="1300" dirty="0"/>
                    </a:p>
                  </a:txBody>
                  <a:tcPr marL="121900" marR="121900" marT="121900" marB="121900"/>
                </a:tc>
                <a:extLst>
                  <a:ext uri="{0D108BD9-81ED-4DB2-BD59-A6C34878D82A}">
                    <a16:rowId xmlns:a16="http://schemas.microsoft.com/office/drawing/2014/main" val="10004"/>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-campaign</a:t>
                      </a:r>
                    </a:p>
                  </a:txBody>
                  <a:tcPr anchor="ctr"/>
                </a:tc>
                <a:tc>
                  <a:txBody>
                    <a:bodyPr/>
                    <a:lstStyle/>
                    <a:p>
                      <a:pPr marL="0" lvl="0" indent="0" algn="ctr" rtl="0">
                        <a:spcBef>
                          <a:spcPts val="0"/>
                        </a:spcBef>
                        <a:spcAft>
                          <a:spcPts val="0"/>
                        </a:spcAft>
                        <a:buNone/>
                      </a:pPr>
                      <a:r>
                        <a:rPr lang="en-US" sz="1300" dirty="0"/>
                        <a:t>245</a:t>
                      </a:r>
                      <a:endParaRPr sz="1300" dirty="0"/>
                    </a:p>
                  </a:txBody>
                  <a:tcPr marL="121900" marR="121900" marT="121900" marB="121900"/>
                </a:tc>
                <a:extLst>
                  <a:ext uri="{0D108BD9-81ED-4DB2-BD59-A6C34878D82A}">
                    <a16:rowId xmlns:a16="http://schemas.microsoft.com/office/drawing/2014/main" val="834834704"/>
                  </a:ext>
                </a:extLst>
              </a:tr>
            </a:tbl>
          </a:graphicData>
        </a:graphic>
      </p:graphicFrame>
    </p:spTree>
    <p:extLst>
      <p:ext uri="{BB962C8B-B14F-4D97-AF65-F5344CB8AC3E}">
        <p14:creationId xmlns:p14="http://schemas.microsoft.com/office/powerpoint/2010/main" val="578630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37299" y="268310"/>
            <a:ext cx="11360800" cy="878797"/>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dirty="0">
                <a:ln>
                  <a:noFill/>
                </a:ln>
                <a:solidFill>
                  <a:srgbClr val="295269"/>
                </a:solidFill>
                <a:effectLst/>
                <a:uLnTx/>
                <a:uFillTx/>
                <a:latin typeface="Roboto"/>
                <a:ea typeface="Roboto"/>
                <a:cs typeface="Roboto"/>
                <a:sym typeface="Roboto"/>
              </a:rPr>
              <a:t>3.2 </a:t>
            </a:r>
            <a:r>
              <a:rPr kumimoji="0" lang="en-US" sz="3200" b="1" i="0" u="none" strike="noStrike" kern="0" cap="none" spc="0" normalizeH="0" baseline="0" noProof="0" dirty="0">
                <a:ln>
                  <a:noFill/>
                </a:ln>
                <a:solidFill>
                  <a:srgbClr val="295269"/>
                </a:solidFill>
                <a:effectLst/>
                <a:uLnTx/>
                <a:uFillTx/>
                <a:latin typeface="Roboto"/>
                <a:ea typeface="Roboto"/>
                <a:cs typeface="Roboto"/>
                <a:sym typeface="Roboto"/>
              </a:rPr>
              <a:t>Budget Optimization</a:t>
            </a:r>
            <a:endParaRPr kumimoji="0" sz="32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237299" y="1268962"/>
            <a:ext cx="10744831" cy="2160038"/>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effectLst/>
                <a:uLnTx/>
                <a:uFillTx/>
                <a:latin typeface="Roboto"/>
                <a:ea typeface="Roboto"/>
                <a:cs typeface="Roboto"/>
                <a:sym typeface="Roboto"/>
              </a:rPr>
              <a:t>I believe with this balanced focus of prospecting and a targeted approach of capturing potential customer interest creates a winning outcome.</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lang="en-US" sz="1600" kern="0" dirty="0">
                <a:latin typeface="Roboto"/>
                <a:ea typeface="Roboto"/>
                <a:sym typeface="Roboto"/>
              </a:rPr>
              <a:t>Thank you for the opportunity to review and analyze your business.</a:t>
            </a:r>
            <a:endParaRPr lang="en-US" sz="1600" dirty="0">
              <a:effectLst/>
            </a:endParaRPr>
          </a:p>
          <a:p>
            <a:pPr marL="228594" indent="-253994" defTabSz="1219170">
              <a:lnSpc>
                <a:spcPct val="115000"/>
              </a:lnSpc>
              <a:buClr>
                <a:srgbClr val="000000"/>
              </a:buClr>
              <a:buSzPts val="1200"/>
              <a:buFont typeface="Arial"/>
              <a:buChar char="●"/>
            </a:pPr>
            <a:endParaRPr lang="en-US" sz="1600" dirty="0">
              <a:solidFill>
                <a:srgbClr val="525252"/>
              </a:solidFill>
              <a:effectLst/>
            </a:endParaRP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055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15600" y="186967"/>
            <a:ext cx="11360800" cy="763600"/>
          </a:xfrm>
          <a:prstGeom prst="rect">
            <a:avLst/>
          </a:prstGeom>
        </p:spPr>
        <p:txBody>
          <a:bodyPr spcFirstLastPara="1" wrap="square" lIns="121900" tIns="121900" rIns="121900" bIns="121900" anchor="t" anchorCtr="0">
            <a:noAutofit/>
          </a:bodyPr>
          <a:lstStyle/>
          <a:p>
            <a:r>
              <a:rPr lang="en-US" b="1" dirty="0">
                <a:solidFill>
                  <a:srgbClr val="295269"/>
                </a:solidFill>
              </a:rPr>
              <a:t>Analysis</a:t>
            </a:r>
            <a:r>
              <a:rPr lang="en" b="1" dirty="0">
                <a:solidFill>
                  <a:srgbClr val="295269"/>
                </a:solidFill>
              </a:rPr>
              <a:t> 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415600" y="1687033"/>
            <a:ext cx="10748400" cy="4342000"/>
          </a:xfrm>
          <a:prstGeom prst="rect">
            <a:avLst/>
          </a:prstGeom>
          <a:noFill/>
          <a:ln>
            <a:noFill/>
          </a:ln>
        </p:spPr>
        <p:txBody>
          <a:bodyPr spcFirstLastPara="1" wrap="square" lIns="121900" tIns="121900" rIns="121900" bIns="121900" anchor="ctr" anchorCtr="0">
            <a:noAutofit/>
          </a:bodyPr>
          <a:lstStyle/>
          <a:p>
            <a:pPr marL="609585" indent="-507987" defTabSz="1219170">
              <a:lnSpc>
                <a:spcPct val="115000"/>
              </a:lnSpc>
              <a:spcBef>
                <a:spcPts val="1467"/>
              </a:spcBef>
              <a:buClr>
                <a:srgbClr val="222222"/>
              </a:buClr>
              <a:buSzPts val="2400"/>
              <a:buFont typeface="Roboto"/>
              <a:buAutoNum type="arabicPeriod"/>
            </a:pPr>
            <a:r>
              <a:rPr lang="en" sz="3200" kern="0" dirty="0">
                <a:solidFill>
                  <a:srgbClr val="222222"/>
                </a:solidFill>
                <a:highlight>
                  <a:srgbClr val="FFFFFF"/>
                </a:highlight>
                <a:latin typeface="Roboto"/>
                <a:ea typeface="Roboto"/>
                <a:cs typeface="Roboto"/>
                <a:sym typeface="Roboto"/>
              </a:rPr>
              <a:t>Get familiar with CoolTShirts</a:t>
            </a:r>
            <a:endParaRPr sz="3200" kern="0" dirty="0">
              <a:solidFill>
                <a:srgbClr val="222222"/>
              </a:solidFill>
              <a:highlight>
                <a:srgbClr val="FFFFFF"/>
              </a:highlight>
              <a:latin typeface="Roboto"/>
              <a:ea typeface="Roboto"/>
              <a:cs typeface="Roboto"/>
              <a:sym typeface="Roboto"/>
            </a:endParaRPr>
          </a:p>
          <a:p>
            <a:pPr marL="609585" indent="-507987" defTabSz="1219170">
              <a:lnSpc>
                <a:spcPct val="115000"/>
              </a:lnSpc>
              <a:buClr>
                <a:srgbClr val="222222"/>
              </a:buClr>
              <a:buSzPts val="2400"/>
              <a:buFont typeface="Roboto"/>
              <a:buAutoNum type="arabicPeriod"/>
            </a:pPr>
            <a:r>
              <a:rPr lang="en" sz="3200" kern="0" dirty="0">
                <a:solidFill>
                  <a:srgbClr val="222222"/>
                </a:solidFill>
                <a:highlight>
                  <a:srgbClr val="FFFFFF"/>
                </a:highlight>
                <a:latin typeface="Roboto"/>
                <a:ea typeface="Roboto"/>
                <a:cs typeface="Roboto"/>
                <a:sym typeface="Roboto"/>
              </a:rPr>
              <a:t>What is the user journey?</a:t>
            </a:r>
            <a:endParaRPr sz="3200" kern="0" dirty="0">
              <a:solidFill>
                <a:srgbClr val="222222"/>
              </a:solidFill>
              <a:highlight>
                <a:srgbClr val="FFFFFF"/>
              </a:highlight>
              <a:latin typeface="Roboto"/>
              <a:ea typeface="Roboto"/>
              <a:cs typeface="Roboto"/>
              <a:sym typeface="Roboto"/>
            </a:endParaRPr>
          </a:p>
          <a:p>
            <a:pPr marL="609585" indent="-507987" defTabSz="1219170">
              <a:lnSpc>
                <a:spcPct val="115000"/>
              </a:lnSpc>
              <a:buClr>
                <a:srgbClr val="222222"/>
              </a:buClr>
              <a:buSzPts val="2400"/>
              <a:buFont typeface="Roboto"/>
              <a:buAutoNum type="arabicPeriod"/>
            </a:pPr>
            <a:r>
              <a:rPr lang="en" sz="3200" kern="0" dirty="0">
                <a:solidFill>
                  <a:srgbClr val="222222"/>
                </a:solidFill>
                <a:highlight>
                  <a:srgbClr val="FFFFFF"/>
                </a:highlight>
                <a:latin typeface="Roboto"/>
                <a:ea typeface="Roboto"/>
                <a:cs typeface="Roboto"/>
                <a:sym typeface="Roboto"/>
              </a:rPr>
              <a:t>Optimize the campaign budget</a:t>
            </a:r>
            <a:endParaRPr sz="3200" kern="0" dirty="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56320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dirty="0">
                <a:solidFill>
                  <a:srgbClr val="FFFFFF"/>
                </a:solidFill>
                <a:latin typeface="Roboto Black"/>
                <a:ea typeface="Roboto Black"/>
                <a:cs typeface="Roboto Black"/>
                <a:sym typeface="Roboto Black"/>
              </a:rPr>
              <a:t>1. </a:t>
            </a:r>
            <a:r>
              <a:rPr lang="en-US" sz="6400" kern="0" dirty="0">
                <a:solidFill>
                  <a:srgbClr val="FFFFFF"/>
                </a:solidFill>
                <a:latin typeface="Roboto Black"/>
                <a:ea typeface="Roboto Black"/>
                <a:cs typeface="Roboto Black"/>
                <a:sym typeface="Roboto Black"/>
              </a:rPr>
              <a:t>Get Familiar with </a:t>
            </a:r>
            <a:r>
              <a:rPr lang="en-US" sz="6400" kern="0" dirty="0" err="1">
                <a:solidFill>
                  <a:srgbClr val="FFFFFF"/>
                </a:solidFill>
                <a:latin typeface="Roboto Black"/>
                <a:ea typeface="Roboto Black"/>
                <a:cs typeface="Roboto Black"/>
                <a:sym typeface="Roboto Black"/>
              </a:rPr>
              <a:t>CoolTShirts</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40112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pPr>
            <a:r>
              <a:rPr lang="en" sz="3200" b="1" kern="0" dirty="0">
                <a:solidFill>
                  <a:srgbClr val="295269"/>
                </a:solidFill>
                <a:latin typeface="Roboto"/>
                <a:ea typeface="Roboto"/>
                <a:cs typeface="Roboto"/>
                <a:sym typeface="Roboto"/>
              </a:rPr>
              <a:t>1.1 </a:t>
            </a:r>
            <a:r>
              <a:rPr lang="en-US" sz="3200" b="1" kern="0" dirty="0">
                <a:solidFill>
                  <a:srgbClr val="295269"/>
                </a:solidFill>
                <a:latin typeface="Roboto"/>
                <a:ea typeface="Roboto"/>
                <a:cs typeface="Roboto"/>
                <a:sym typeface="Roboto"/>
              </a:rPr>
              <a:t>Campaigns &amp; Sources</a:t>
            </a:r>
            <a:endParaRPr sz="3200" b="1" kern="0" dirty="0">
              <a:solidFill>
                <a:srgbClr val="295269"/>
              </a:solidFill>
              <a:latin typeface="Roboto"/>
              <a:ea typeface="Roboto"/>
              <a:cs typeface="Roboto"/>
              <a:sym typeface="Roboto"/>
            </a:endParaRPr>
          </a:p>
        </p:txBody>
      </p:sp>
      <p:sp>
        <p:nvSpPr>
          <p:cNvPr id="331" name="Shape 331"/>
          <p:cNvSpPr txBox="1"/>
          <p:nvPr/>
        </p:nvSpPr>
        <p:spPr>
          <a:xfrm>
            <a:off x="237300" y="1506966"/>
            <a:ext cx="6561200" cy="2710471"/>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indent="-253994" defTabSz="1219170">
              <a:lnSpc>
                <a:spcPct val="115000"/>
              </a:lnSpc>
              <a:buClr>
                <a:srgbClr val="000000"/>
              </a:buClr>
              <a:buSzPts val="1200"/>
              <a:buFont typeface="Arial"/>
              <a:buChar char="●"/>
            </a:pPr>
            <a:r>
              <a:rPr lang="en-US" sz="1600" kern="0" dirty="0">
                <a:solidFill>
                  <a:srgbClr val="000000"/>
                </a:solidFill>
                <a:latin typeface="Roboto"/>
                <a:ea typeface="Roboto"/>
                <a:cs typeface="Roboto"/>
                <a:sym typeface="Roboto"/>
              </a:rPr>
              <a:t>All data used is found within the </a:t>
            </a:r>
            <a:r>
              <a:rPr lang="en-US" sz="1600" kern="0" dirty="0" err="1">
                <a:solidFill>
                  <a:srgbClr val="000000"/>
                </a:solidFill>
                <a:latin typeface="Roboto"/>
                <a:ea typeface="Roboto"/>
                <a:cs typeface="Roboto"/>
                <a:sym typeface="Roboto"/>
              </a:rPr>
              <a:t>page_visits</a:t>
            </a:r>
            <a:r>
              <a:rPr lang="en-US" sz="1600" kern="0" dirty="0">
                <a:solidFill>
                  <a:srgbClr val="000000"/>
                </a:solidFill>
                <a:latin typeface="Roboto"/>
                <a:ea typeface="Roboto"/>
                <a:cs typeface="Roboto"/>
                <a:sym typeface="Roboto"/>
              </a:rPr>
              <a:t> table.</a:t>
            </a:r>
          </a:p>
          <a:p>
            <a:pPr marL="228594" indent="-253994" defTabSz="1219170">
              <a:lnSpc>
                <a:spcPct val="115000"/>
              </a:lnSpc>
              <a:buClr>
                <a:srgbClr val="000000"/>
              </a:buClr>
              <a:buSzPts val="1200"/>
              <a:buFont typeface="Arial"/>
              <a:buChar char="●"/>
            </a:pPr>
            <a:r>
              <a:rPr lang="en-US" sz="1600" kern="0" dirty="0">
                <a:solidFill>
                  <a:srgbClr val="000000"/>
                </a:solidFill>
                <a:latin typeface="Roboto"/>
                <a:ea typeface="Roboto"/>
                <a:cs typeface="Roboto"/>
                <a:sym typeface="Roboto"/>
              </a:rPr>
              <a:t>There are currently 6 different targeting campaigns in use across 6 different source channels. Both google search and email are being used by more than 1 campaign.</a:t>
            </a:r>
            <a:endParaRPr sz="1600" kern="0" dirty="0">
              <a:solidFill>
                <a:srgbClr val="000000"/>
              </a:solidFill>
              <a:latin typeface="Roboto"/>
              <a:ea typeface="Roboto"/>
              <a:cs typeface="Roboto"/>
              <a:sym typeface="Roboto"/>
            </a:endParaRPr>
          </a:p>
          <a:p>
            <a:pPr marL="228594" indent="-253994" defTabSz="1219170">
              <a:lnSpc>
                <a:spcPct val="115000"/>
              </a:lnSpc>
              <a:buClr>
                <a:srgbClr val="000000"/>
              </a:buClr>
              <a:buSzPts val="1200"/>
              <a:buFont typeface="Arial"/>
              <a:buChar char="●"/>
            </a:pPr>
            <a:r>
              <a:rPr lang="en-US" sz="1600" kern="0" dirty="0">
                <a:solidFill>
                  <a:srgbClr val="000000"/>
                </a:solidFill>
                <a:latin typeface="Roboto"/>
                <a:ea typeface="Roboto"/>
                <a:cs typeface="Roboto"/>
                <a:sym typeface="Roboto"/>
              </a:rPr>
              <a:t>The campaign itself, is the actual advertising strategy being used, while the source, is the medium/website that actually sent the user to the </a:t>
            </a:r>
            <a:r>
              <a:rPr lang="en-US" sz="1600" kern="0" dirty="0" err="1">
                <a:solidFill>
                  <a:srgbClr val="000000"/>
                </a:solidFill>
                <a:latin typeface="Roboto"/>
                <a:ea typeface="Roboto"/>
                <a:cs typeface="Roboto"/>
                <a:sym typeface="Roboto"/>
              </a:rPr>
              <a:t>CoolTShirts</a:t>
            </a:r>
            <a:r>
              <a:rPr lang="en-US" sz="1600" kern="0" dirty="0">
                <a:solidFill>
                  <a:srgbClr val="000000"/>
                </a:solidFill>
                <a:latin typeface="Roboto"/>
                <a:ea typeface="Roboto"/>
                <a:cs typeface="Roboto"/>
                <a:sym typeface="Roboto"/>
              </a:rPr>
              <a:t> website.</a:t>
            </a:r>
          </a:p>
          <a:p>
            <a:pPr marL="228594" indent="-253994" defTabSz="1219170">
              <a:lnSpc>
                <a:spcPct val="115000"/>
              </a:lnSpc>
              <a:buClr>
                <a:srgbClr val="000000"/>
              </a:buClr>
              <a:buSzPts val="1200"/>
              <a:buFont typeface="Arial"/>
              <a:buChar char="●"/>
            </a:pPr>
            <a:r>
              <a:rPr lang="en-US" sz="1600" kern="0" dirty="0">
                <a:solidFill>
                  <a:srgbClr val="000000"/>
                </a:solidFill>
                <a:latin typeface="Roboto"/>
                <a:ea typeface="Roboto"/>
                <a:cs typeface="Roboto"/>
                <a:sym typeface="Roboto"/>
              </a:rPr>
              <a:t>In this analysis, all campaign data has been recorded as “</a:t>
            </a:r>
            <a:r>
              <a:rPr lang="en-US" sz="1600" kern="0" dirty="0" err="1">
                <a:solidFill>
                  <a:srgbClr val="000000"/>
                </a:solidFill>
                <a:latin typeface="Roboto"/>
                <a:ea typeface="Roboto"/>
                <a:cs typeface="Roboto"/>
                <a:sym typeface="Roboto"/>
              </a:rPr>
              <a:t>utm_campaign</a:t>
            </a:r>
            <a:r>
              <a:rPr lang="en-US" sz="1600" kern="0" dirty="0">
                <a:solidFill>
                  <a:srgbClr val="000000"/>
                </a:solidFill>
                <a:latin typeface="Roboto"/>
                <a:ea typeface="Roboto"/>
                <a:cs typeface="Roboto"/>
                <a:sym typeface="Roboto"/>
              </a:rPr>
              <a:t>” while sources are “</a:t>
            </a:r>
            <a:r>
              <a:rPr lang="en-US" sz="1600" kern="0" dirty="0" err="1">
                <a:solidFill>
                  <a:srgbClr val="000000"/>
                </a:solidFill>
                <a:latin typeface="Roboto"/>
                <a:ea typeface="Roboto"/>
                <a:cs typeface="Roboto"/>
                <a:sym typeface="Roboto"/>
              </a:rPr>
              <a:t>utm_source</a:t>
            </a:r>
            <a:r>
              <a:rPr lang="en-US" sz="1600" kern="0" dirty="0">
                <a:solidFill>
                  <a:srgbClr val="000000"/>
                </a:solidFill>
                <a:latin typeface="Roboto"/>
                <a:ea typeface="Roboto"/>
                <a:cs typeface="Roboto"/>
                <a:sym typeface="Roboto"/>
              </a:rPr>
              <a:t>”.</a:t>
            </a:r>
          </a:p>
          <a:p>
            <a:pPr defTabSz="1219170">
              <a:lnSpc>
                <a:spcPct val="115000"/>
              </a:lnSpc>
              <a:buClr>
                <a:srgbClr val="000000"/>
              </a:buClr>
              <a:buSzPts val="1200"/>
            </a:pPr>
            <a:endParaRPr sz="1600" kern="0" dirty="0">
              <a:solidFill>
                <a:srgbClr val="000000"/>
              </a:solidFill>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472817532"/>
              </p:ext>
            </p:extLst>
          </p:nvPr>
        </p:nvGraphicFramePr>
        <p:xfrm>
          <a:off x="7034267" y="1601686"/>
          <a:ext cx="4656300" cy="4904845"/>
        </p:xfrm>
        <a:graphic>
          <a:graphicData uri="http://schemas.openxmlformats.org/drawingml/2006/table">
            <a:tbl>
              <a:tblPr>
                <a:noFill/>
              </a:tblPr>
              <a:tblGrid>
                <a:gridCol w="2836800">
                  <a:extLst>
                    <a:ext uri="{9D8B030D-6E8A-4147-A177-3AD203B41FA5}">
                      <a16:colId xmlns:a16="http://schemas.microsoft.com/office/drawing/2014/main" val="20000"/>
                    </a:ext>
                  </a:extLst>
                </a:gridCol>
                <a:gridCol w="1819500">
                  <a:extLst>
                    <a:ext uri="{9D8B030D-6E8A-4147-A177-3AD203B41FA5}">
                      <a16:colId xmlns:a16="http://schemas.microsoft.com/office/drawing/2014/main" val="20001"/>
                    </a:ext>
                  </a:extLst>
                </a:gridCol>
              </a:tblGrid>
              <a:tr h="420753">
                <a:tc>
                  <a:txBody>
                    <a:bodyPr/>
                    <a:lstStyle/>
                    <a:p>
                      <a:pPr marL="0" lvl="0" indent="0" rtl="0">
                        <a:spcBef>
                          <a:spcPts val="0"/>
                        </a:spcBef>
                        <a:spcAft>
                          <a:spcPts val="0"/>
                        </a:spcAft>
                        <a:buNone/>
                      </a:pPr>
                      <a:r>
                        <a:rPr lang="en-US" sz="1300" b="1" dirty="0">
                          <a:solidFill>
                            <a:srgbClr val="FFFFFF"/>
                          </a:solidFill>
                        </a:rPr>
                        <a:t>Campaign</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300" b="1" dirty="0">
                          <a:solidFill>
                            <a:srgbClr val="FFFFFF"/>
                          </a:solidFill>
                        </a:rPr>
                        <a:t>Source</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24389">
                <a:tc>
                  <a:txBody>
                    <a:bodyPr/>
                    <a:lstStyle/>
                    <a:p>
                      <a:pPr marL="0" lvl="0" indent="0" rtl="0">
                        <a:spcBef>
                          <a:spcPts val="0"/>
                        </a:spcBef>
                        <a:spcAft>
                          <a:spcPts val="0"/>
                        </a:spcAft>
                        <a:buNone/>
                      </a:pPr>
                      <a:r>
                        <a:rPr lang="en-US" sz="1300" dirty="0"/>
                        <a:t>getting-to-know-cool-</a:t>
                      </a:r>
                      <a:r>
                        <a:rPr lang="en-US" sz="1300" dirty="0" err="1"/>
                        <a:t>tshirts</a:t>
                      </a:r>
                      <a:endParaRPr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300" dirty="0" err="1"/>
                        <a:t>nytimes</a:t>
                      </a:r>
                      <a:endParaRPr lang="en-US" sz="1300" dirty="0"/>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51761">
                <a:tc>
                  <a:txBody>
                    <a:bodyPr/>
                    <a:lstStyle/>
                    <a:p>
                      <a:pPr marL="0" lvl="0" indent="0" rtl="0">
                        <a:spcBef>
                          <a:spcPts val="0"/>
                        </a:spcBef>
                        <a:spcAft>
                          <a:spcPts val="0"/>
                        </a:spcAft>
                        <a:buNone/>
                      </a:pPr>
                      <a:r>
                        <a:rPr lang="en-US" sz="1300" dirty="0"/>
                        <a:t>weekly-newsletter</a:t>
                      </a:r>
                      <a:endParaRPr sz="1300" dirty="0"/>
                    </a:p>
                  </a:txBody>
                  <a:tcPr marL="121900" marR="121900" marT="121900" marB="121900"/>
                </a:tc>
                <a:tc>
                  <a:txBody>
                    <a:bodyPr/>
                    <a:lstStyle/>
                    <a:p>
                      <a:pPr marL="0" lvl="0" indent="0" rtl="0">
                        <a:spcBef>
                          <a:spcPts val="0"/>
                        </a:spcBef>
                        <a:spcAft>
                          <a:spcPts val="0"/>
                        </a:spcAft>
                        <a:buNone/>
                      </a:pPr>
                      <a:r>
                        <a:rPr lang="en-US" sz="1300" dirty="0"/>
                        <a:t>email</a:t>
                      </a:r>
                      <a:endParaRPr sz="1300" dirty="0"/>
                    </a:p>
                  </a:txBody>
                  <a:tcPr marL="121900" marR="121900" marT="121900" marB="121900"/>
                </a:tc>
                <a:extLst>
                  <a:ext uri="{0D108BD9-81ED-4DB2-BD59-A6C34878D82A}">
                    <a16:rowId xmlns:a16="http://schemas.microsoft.com/office/drawing/2014/main" val="10002"/>
                  </a:ext>
                </a:extLst>
              </a:tr>
              <a:tr h="594874">
                <a:tc>
                  <a:txBody>
                    <a:bodyPr/>
                    <a:lstStyle/>
                    <a:p>
                      <a:pPr marL="0" lvl="0" indent="0" rtl="0">
                        <a:spcBef>
                          <a:spcPts val="0"/>
                        </a:spcBef>
                        <a:spcAft>
                          <a:spcPts val="0"/>
                        </a:spcAft>
                        <a:buNone/>
                      </a:pPr>
                      <a:r>
                        <a:rPr lang="en-US" sz="1300" dirty="0"/>
                        <a:t>ten-crazy-cool-</a:t>
                      </a:r>
                      <a:r>
                        <a:rPr lang="en-US" sz="1300" dirty="0" err="1"/>
                        <a:t>tshirts</a:t>
                      </a:r>
                      <a:r>
                        <a:rPr lang="en-US" sz="1300" dirty="0"/>
                        <a:t>-facts</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err="1">
                          <a:solidFill>
                            <a:schemeClr val="tx1"/>
                          </a:solidFill>
                          <a:effectLst/>
                          <a:latin typeface="+mn-lt"/>
                          <a:ea typeface="+mn-ea"/>
                          <a:cs typeface="+mn-cs"/>
                          <a:sym typeface="Arial"/>
                        </a:rPr>
                        <a:t>buzzfeed</a:t>
                      </a:r>
                      <a:endParaRPr sz="1300" dirty="0"/>
                    </a:p>
                  </a:txBody>
                  <a:tcPr marL="121900" marR="121900" marT="121900" marB="121900"/>
                </a:tc>
                <a:extLst>
                  <a:ext uri="{0D108BD9-81ED-4DB2-BD59-A6C34878D82A}">
                    <a16:rowId xmlns:a16="http://schemas.microsoft.com/office/drawing/2014/main" val="10003"/>
                  </a:ext>
                </a:extLst>
              </a:tr>
              <a:tr h="594874">
                <a:tc>
                  <a:txBody>
                    <a:bodyPr/>
                    <a:lstStyle/>
                    <a:p>
                      <a:pPr marL="0" lvl="0" indent="0" rtl="0">
                        <a:spcBef>
                          <a:spcPts val="0"/>
                        </a:spcBef>
                        <a:spcAft>
                          <a:spcPts val="0"/>
                        </a:spcAft>
                        <a:buNone/>
                      </a:pPr>
                      <a:r>
                        <a:rPr lang="en-US" sz="1300" dirty="0" err="1"/>
                        <a:t>retargetting</a:t>
                      </a:r>
                      <a:r>
                        <a:rPr lang="en-US" sz="1300" dirty="0"/>
                        <a:t>-campaign</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email</a:t>
                      </a:r>
                      <a:endParaRPr sz="1300" dirty="0"/>
                    </a:p>
                  </a:txBody>
                  <a:tcPr marL="121900" marR="121900" marT="121900" marB="121900"/>
                </a:tc>
                <a:extLst>
                  <a:ext uri="{0D108BD9-81ED-4DB2-BD59-A6C34878D82A}">
                    <a16:rowId xmlns:a16="http://schemas.microsoft.com/office/drawing/2014/main" val="10004"/>
                  </a:ext>
                </a:extLst>
              </a:tr>
              <a:tr h="594874">
                <a:tc>
                  <a:txBody>
                    <a:bodyPr/>
                    <a:lstStyle/>
                    <a:p>
                      <a:pPr marL="0" lvl="0" indent="0" rtl="0">
                        <a:spcBef>
                          <a:spcPts val="0"/>
                        </a:spcBef>
                        <a:spcAft>
                          <a:spcPts val="0"/>
                        </a:spcAft>
                        <a:buNone/>
                      </a:pPr>
                      <a:r>
                        <a:rPr lang="en-US" sz="1300" dirty="0" err="1"/>
                        <a:t>retargetting</a:t>
                      </a:r>
                      <a:r>
                        <a:rPr lang="en-US" sz="1300" dirty="0"/>
                        <a:t>-ad</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err="1">
                          <a:solidFill>
                            <a:schemeClr val="tx1"/>
                          </a:solidFill>
                          <a:effectLst/>
                          <a:latin typeface="+mn-lt"/>
                          <a:ea typeface="+mn-ea"/>
                          <a:cs typeface="+mn-cs"/>
                          <a:sym typeface="Arial"/>
                        </a:rPr>
                        <a:t>facebook</a:t>
                      </a:r>
                      <a:endParaRPr sz="1300" dirty="0"/>
                    </a:p>
                  </a:txBody>
                  <a:tcPr marL="121900" marR="121900" marT="121900" marB="121900"/>
                </a:tc>
                <a:extLst>
                  <a:ext uri="{0D108BD9-81ED-4DB2-BD59-A6C34878D82A}">
                    <a16:rowId xmlns:a16="http://schemas.microsoft.com/office/drawing/2014/main" val="10005"/>
                  </a:ext>
                </a:extLst>
              </a:tr>
              <a:tr h="594874">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interview-with-cool-</a:t>
                      </a:r>
                      <a:r>
                        <a:rPr lang="en-US" sz="1300" b="0" i="0" u="none" strike="noStrike" cap="none" dirty="0" err="1">
                          <a:solidFill>
                            <a:schemeClr val="tx1"/>
                          </a:solidFill>
                          <a:effectLst/>
                          <a:latin typeface="+mn-lt"/>
                          <a:ea typeface="+mn-ea"/>
                          <a:cs typeface="+mn-cs"/>
                          <a:sym typeface="Arial"/>
                        </a:rPr>
                        <a:t>tshirts</a:t>
                      </a:r>
                      <a:r>
                        <a:rPr lang="en-US" sz="1300" b="0" i="0" u="none" strike="noStrike" cap="none" dirty="0">
                          <a:solidFill>
                            <a:schemeClr val="tx1"/>
                          </a:solidFill>
                          <a:effectLst/>
                          <a:latin typeface="+mn-lt"/>
                          <a:ea typeface="+mn-ea"/>
                          <a:cs typeface="+mn-cs"/>
                          <a:sym typeface="Arial"/>
                        </a:rPr>
                        <a:t>-founder</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medium</a:t>
                      </a:r>
                      <a:endParaRPr sz="1300" dirty="0"/>
                    </a:p>
                  </a:txBody>
                  <a:tcPr marL="121900" marR="121900" marT="121900" marB="121900"/>
                </a:tc>
                <a:extLst>
                  <a:ext uri="{0D108BD9-81ED-4DB2-BD59-A6C34878D82A}">
                    <a16:rowId xmlns:a16="http://schemas.microsoft.com/office/drawing/2014/main" val="10006"/>
                  </a:ext>
                </a:extLst>
              </a:tr>
              <a:tr h="594874">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paid-search</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google</a:t>
                      </a:r>
                      <a:endParaRPr sz="1300" dirty="0"/>
                    </a:p>
                  </a:txBody>
                  <a:tcPr marL="121900" marR="121900" marT="121900" marB="121900"/>
                </a:tc>
                <a:extLst>
                  <a:ext uri="{0D108BD9-81ED-4DB2-BD59-A6C34878D82A}">
                    <a16:rowId xmlns:a16="http://schemas.microsoft.com/office/drawing/2014/main" val="10007"/>
                  </a:ext>
                </a:extLst>
              </a:tr>
              <a:tr h="594874">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cool-</a:t>
                      </a:r>
                      <a:r>
                        <a:rPr lang="en-US" sz="1300" b="0" i="0" u="none" strike="noStrike" cap="none" dirty="0" err="1">
                          <a:solidFill>
                            <a:schemeClr val="tx1"/>
                          </a:solidFill>
                          <a:effectLst/>
                          <a:latin typeface="+mn-lt"/>
                          <a:ea typeface="+mn-ea"/>
                          <a:cs typeface="+mn-cs"/>
                          <a:sym typeface="Arial"/>
                        </a:rPr>
                        <a:t>tshirts</a:t>
                      </a:r>
                      <a:r>
                        <a:rPr lang="en-US" sz="1300" b="0" i="0" u="none" strike="noStrike" cap="none" dirty="0">
                          <a:solidFill>
                            <a:schemeClr val="tx1"/>
                          </a:solidFill>
                          <a:effectLst/>
                          <a:latin typeface="+mn-lt"/>
                          <a:ea typeface="+mn-ea"/>
                          <a:cs typeface="+mn-cs"/>
                          <a:sym typeface="Arial"/>
                        </a:rPr>
                        <a:t>-search</a:t>
                      </a:r>
                      <a:endParaRPr sz="1300" dirty="0"/>
                    </a:p>
                  </a:txBody>
                  <a:tcPr marL="121900" marR="121900" marT="121900" marB="121900"/>
                </a:tc>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google</a:t>
                      </a:r>
                      <a:endParaRPr sz="1300" dirty="0"/>
                    </a:p>
                  </a:txBody>
                  <a:tcPr marL="121900" marR="121900" marT="121900" marB="121900"/>
                </a:tc>
                <a:extLst>
                  <a:ext uri="{0D108BD9-81ED-4DB2-BD59-A6C34878D82A}">
                    <a16:rowId xmlns:a16="http://schemas.microsoft.com/office/drawing/2014/main" val="10008"/>
                  </a:ext>
                </a:extLst>
              </a:tr>
            </a:tbl>
          </a:graphicData>
        </a:graphic>
      </p:graphicFrame>
      <p:sp>
        <p:nvSpPr>
          <p:cNvPr id="5" name="Shape 323">
            <a:extLst>
              <a:ext uri="{FF2B5EF4-FFF2-40B4-BE49-F238E27FC236}">
                <a16:creationId xmlns:a16="http://schemas.microsoft.com/office/drawing/2014/main" id="{FCA6E435-06A6-47D2-95CB-9691590B2136}"/>
              </a:ext>
            </a:extLst>
          </p:cNvPr>
          <p:cNvSpPr txBox="1"/>
          <p:nvPr/>
        </p:nvSpPr>
        <p:spPr>
          <a:xfrm>
            <a:off x="415600" y="4413379"/>
            <a:ext cx="6297067" cy="134360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AS '# of campaigns'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AS '# of sources'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AS 'campaign name',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AS 'source'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283164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pPr>
            <a:r>
              <a:rPr lang="en" sz="3200" b="1" kern="0" dirty="0">
                <a:solidFill>
                  <a:srgbClr val="295269"/>
                </a:solidFill>
                <a:latin typeface="Roboto"/>
                <a:ea typeface="Roboto"/>
                <a:cs typeface="Roboto"/>
                <a:sym typeface="Roboto"/>
              </a:rPr>
              <a:t>1.2 </a:t>
            </a:r>
            <a:r>
              <a:rPr lang="en-US" sz="3200" b="1" kern="0" dirty="0">
                <a:solidFill>
                  <a:srgbClr val="295269"/>
                </a:solidFill>
                <a:latin typeface="Roboto"/>
                <a:ea typeface="Roboto"/>
                <a:cs typeface="Roboto"/>
                <a:sym typeface="Roboto"/>
              </a:rPr>
              <a:t>Site Layout</a:t>
            </a:r>
            <a:endParaRPr sz="3200" b="1" kern="0" dirty="0">
              <a:solidFill>
                <a:srgbClr val="295269"/>
              </a:solidFill>
              <a:latin typeface="Roboto"/>
              <a:ea typeface="Roboto"/>
              <a:cs typeface="Roboto"/>
              <a:sym typeface="Roboto"/>
            </a:endParaRPr>
          </a:p>
        </p:txBody>
      </p:sp>
      <p:sp>
        <p:nvSpPr>
          <p:cNvPr id="323" name="Shape 323"/>
          <p:cNvSpPr txBox="1"/>
          <p:nvPr/>
        </p:nvSpPr>
        <p:spPr>
          <a:xfrm>
            <a:off x="6905467" y="1601767"/>
            <a:ext cx="5161200" cy="637580"/>
          </a:xfrm>
          <a:prstGeom prst="rect">
            <a:avLst/>
          </a:prstGeom>
          <a:solidFill>
            <a:srgbClr val="D9D9D9"/>
          </a:solidFill>
          <a:ln>
            <a:noFill/>
          </a:ln>
        </p:spPr>
        <p:txBody>
          <a:bodyPr spcFirstLastPara="1" wrap="square" lIns="121900" tIns="121900" rIns="121900" bIns="121900" anchor="t" anchorCtr="0">
            <a:noAutofit/>
          </a:bodyPr>
          <a:lstStyle/>
          <a:p>
            <a:pPr defTabSz="1219170">
              <a:buClr>
                <a:srgbClr val="000000"/>
              </a:buClr>
              <a:buSzPts val="1100"/>
            </a:pPr>
            <a:r>
              <a:rPr lang="en-US" sz="1200" kern="0" dirty="0">
                <a:solidFill>
                  <a:srgbClr val="000000"/>
                </a:solidFill>
                <a:latin typeface="Courier New"/>
                <a:ea typeface="Courier New"/>
                <a:cs typeface="Courier New"/>
                <a:sym typeface="Courier New"/>
              </a:rPr>
              <a:t>SELECT DISTINCT </a:t>
            </a:r>
            <a:r>
              <a:rPr lang="en-US" sz="1200" kern="0" dirty="0" err="1">
                <a:solidFill>
                  <a:srgbClr val="000000"/>
                </a:solidFill>
                <a:latin typeface="Courier New"/>
                <a:ea typeface="Courier New"/>
                <a:cs typeface="Courier New"/>
                <a:sym typeface="Courier New"/>
              </a:rPr>
              <a:t>page_name</a:t>
            </a:r>
            <a:r>
              <a:rPr lang="en-US" sz="1200" kern="0" dirty="0">
                <a:solidFill>
                  <a:srgbClr val="000000"/>
                </a:solidFill>
                <a:latin typeface="Courier New"/>
                <a:ea typeface="Courier New"/>
                <a:cs typeface="Courier New"/>
                <a:sym typeface="Courier New"/>
              </a:rPr>
              <a:t> AS 'page names'</a:t>
            </a:r>
          </a:p>
          <a:p>
            <a:pPr defTabSz="1219170">
              <a:buClr>
                <a:srgbClr val="000000"/>
              </a:buClr>
              <a:buSzPts val="1100"/>
            </a:pPr>
            <a:r>
              <a:rPr lang="en-US" sz="1200" kern="0" dirty="0">
                <a:solidFill>
                  <a:srgbClr val="000000"/>
                </a:solidFill>
                <a:latin typeface="Courier New"/>
                <a:ea typeface="Courier New"/>
                <a:cs typeface="Courier New"/>
                <a:sym typeface="Courier New"/>
              </a:rPr>
              <a:t>FROM </a:t>
            </a:r>
            <a:r>
              <a:rPr lang="en-US" sz="1200" kern="0" dirty="0" err="1">
                <a:solidFill>
                  <a:srgbClr val="000000"/>
                </a:solidFill>
                <a:latin typeface="Courier New"/>
                <a:ea typeface="Courier New"/>
                <a:cs typeface="Courier New"/>
                <a:sym typeface="Courier New"/>
              </a:rPr>
              <a:t>page_visits</a:t>
            </a:r>
            <a:r>
              <a:rPr lang="en-US" sz="1200" kern="0" dirty="0">
                <a:solidFill>
                  <a:srgbClr val="000000"/>
                </a:solidFill>
                <a:latin typeface="Courier New"/>
                <a:ea typeface="Courier New"/>
                <a:cs typeface="Courier New"/>
                <a:sym typeface="Courier New"/>
              </a:rPr>
              <a:t>;</a:t>
            </a:r>
            <a:endParaRPr sz="1200" kern="0" dirty="0">
              <a:solidFill>
                <a:srgbClr val="000000"/>
              </a:solidFill>
              <a:latin typeface="Courier New"/>
              <a:ea typeface="Courier New"/>
              <a:cs typeface="Courier New"/>
              <a:sym typeface="Courier New"/>
            </a:endParaRPr>
          </a:p>
        </p:txBody>
      </p:sp>
      <p:sp>
        <p:nvSpPr>
          <p:cNvPr id="324" name="Shape 324"/>
          <p:cNvSpPr txBox="1"/>
          <p:nvPr/>
        </p:nvSpPr>
        <p:spPr>
          <a:xfrm>
            <a:off x="237300" y="1601768"/>
            <a:ext cx="6561200" cy="1365368"/>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buSzPts val="1100"/>
            </a:pPr>
            <a:r>
              <a:rPr lang="en-US" sz="1600" kern="0" dirty="0">
                <a:solidFill>
                  <a:srgbClr val="000000"/>
                </a:solidFill>
                <a:latin typeface="Roboto"/>
                <a:ea typeface="Roboto"/>
                <a:cs typeface="Roboto"/>
                <a:sym typeface="Roboto"/>
              </a:rPr>
              <a:t>The </a:t>
            </a:r>
            <a:r>
              <a:rPr lang="en-US" sz="1600" kern="0" dirty="0" err="1">
                <a:solidFill>
                  <a:srgbClr val="000000"/>
                </a:solidFill>
                <a:latin typeface="Roboto"/>
                <a:ea typeface="Roboto"/>
                <a:cs typeface="Roboto"/>
                <a:sym typeface="Roboto"/>
              </a:rPr>
              <a:t>CoolTShirts</a:t>
            </a:r>
            <a:r>
              <a:rPr lang="en-US" sz="1600" kern="0" dirty="0">
                <a:solidFill>
                  <a:srgbClr val="000000"/>
                </a:solidFill>
                <a:latin typeface="Roboto"/>
                <a:ea typeface="Roboto"/>
                <a:cs typeface="Roboto"/>
                <a:sym typeface="Roboto"/>
              </a:rPr>
              <a:t>’ website is currently using 4 webpages for the campaigns outlined in the table below.</a:t>
            </a:r>
          </a:p>
          <a:p>
            <a:pPr defTabSz="1219170">
              <a:lnSpc>
                <a:spcPct val="115000"/>
              </a:lnSpc>
              <a:buClr>
                <a:srgbClr val="000000"/>
              </a:buClr>
              <a:buSzPts val="1100"/>
            </a:pPr>
            <a:r>
              <a:rPr lang="en-US" sz="1600" kern="0" dirty="0">
                <a:solidFill>
                  <a:srgbClr val="000000"/>
                </a:solidFill>
                <a:latin typeface="Roboto"/>
                <a:ea typeface="Roboto"/>
                <a:cs typeface="Roboto"/>
                <a:sym typeface="Roboto"/>
              </a:rPr>
              <a:t>This was determined by displaying each distinct page name from the entire </a:t>
            </a:r>
            <a:r>
              <a:rPr lang="en-US" sz="1600" kern="0" dirty="0" err="1">
                <a:solidFill>
                  <a:srgbClr val="000000"/>
                </a:solidFill>
                <a:latin typeface="Roboto"/>
                <a:ea typeface="Roboto"/>
                <a:cs typeface="Roboto"/>
                <a:sym typeface="Roboto"/>
              </a:rPr>
              <a:t>page_visits</a:t>
            </a:r>
            <a:r>
              <a:rPr lang="en-US" sz="1600" kern="0" dirty="0">
                <a:solidFill>
                  <a:srgbClr val="000000"/>
                </a:solidFill>
                <a:latin typeface="Roboto"/>
                <a:ea typeface="Roboto"/>
                <a:cs typeface="Roboto"/>
                <a:sym typeface="Roboto"/>
              </a:rPr>
              <a:t> data set.</a:t>
            </a:r>
          </a:p>
          <a:p>
            <a:pPr defTabSz="1219170">
              <a:lnSpc>
                <a:spcPct val="115000"/>
              </a:lnSpc>
              <a:buClr>
                <a:srgbClr val="000000"/>
              </a:buClr>
              <a:buSzPts val="1100"/>
            </a:pPr>
            <a:endParaRPr lang="en-US"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lang="en-US"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lang="en-US"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sz="1600" kern="0"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4274409904"/>
              </p:ext>
            </p:extLst>
          </p:nvPr>
        </p:nvGraphicFramePr>
        <p:xfrm>
          <a:off x="237300" y="3561534"/>
          <a:ext cx="6561200" cy="1003033"/>
        </p:xfrm>
        <a:graphic>
          <a:graphicData uri="http://schemas.openxmlformats.org/drawingml/2006/table">
            <a:tbl>
              <a:tblPr>
                <a:noFill/>
              </a:tblPr>
              <a:tblGrid>
                <a:gridCol w="1469981">
                  <a:extLst>
                    <a:ext uri="{9D8B030D-6E8A-4147-A177-3AD203B41FA5}">
                      <a16:colId xmlns:a16="http://schemas.microsoft.com/office/drawing/2014/main" val="20000"/>
                    </a:ext>
                  </a:extLst>
                </a:gridCol>
                <a:gridCol w="1882313">
                  <a:extLst>
                    <a:ext uri="{9D8B030D-6E8A-4147-A177-3AD203B41FA5}">
                      <a16:colId xmlns:a16="http://schemas.microsoft.com/office/drawing/2014/main" val="20001"/>
                    </a:ext>
                  </a:extLst>
                </a:gridCol>
                <a:gridCol w="1604453">
                  <a:extLst>
                    <a:ext uri="{9D8B030D-6E8A-4147-A177-3AD203B41FA5}">
                      <a16:colId xmlns:a16="http://schemas.microsoft.com/office/drawing/2014/main" val="20002"/>
                    </a:ext>
                  </a:extLst>
                </a:gridCol>
                <a:gridCol w="1604453">
                  <a:extLst>
                    <a:ext uri="{9D8B030D-6E8A-4147-A177-3AD203B41FA5}">
                      <a16:colId xmlns:a16="http://schemas.microsoft.com/office/drawing/2014/main" val="2180326781"/>
                    </a:ext>
                  </a:extLst>
                </a:gridCol>
              </a:tblGrid>
              <a:tr h="555733">
                <a:tc>
                  <a:txBody>
                    <a:bodyPr/>
                    <a:lstStyle/>
                    <a:p>
                      <a:pPr marL="0" lvl="0" indent="0" rtl="0">
                        <a:spcBef>
                          <a:spcPts val="0"/>
                        </a:spcBef>
                        <a:spcAft>
                          <a:spcPts val="0"/>
                        </a:spcAft>
                        <a:buNone/>
                      </a:pPr>
                      <a:r>
                        <a:rPr lang="en-US" sz="1300" b="1" dirty="0">
                          <a:solidFill>
                            <a:srgbClr val="FFFFFF"/>
                          </a:solidFill>
                        </a:rPr>
                        <a:t>Page 1</a:t>
                      </a:r>
                      <a:endParaRPr sz="1300" b="1" dirty="0">
                        <a:solidFill>
                          <a:srgbClr val="FFFFFF"/>
                        </a:solidFill>
                      </a:endParaRPr>
                    </a:p>
                  </a:txBody>
                  <a:tcPr marL="121900" marR="121900" marT="121900" marB="121900">
                    <a:solidFill>
                      <a:srgbClr val="204056">
                        <a:alpha val="82490"/>
                      </a:srgbClr>
                    </a:solidFill>
                  </a:tcPr>
                </a:tc>
                <a:tc>
                  <a:txBody>
                    <a:bodyPr/>
                    <a:lstStyle/>
                    <a:p>
                      <a:pPr marL="0" lvl="0" indent="0" rtl="0">
                        <a:spcBef>
                          <a:spcPts val="0"/>
                        </a:spcBef>
                        <a:spcAft>
                          <a:spcPts val="0"/>
                        </a:spcAft>
                        <a:buNone/>
                      </a:pPr>
                      <a:r>
                        <a:rPr lang="en-US" sz="1300" b="1" dirty="0">
                          <a:solidFill>
                            <a:srgbClr val="FFFFFF"/>
                          </a:solidFill>
                        </a:rPr>
                        <a:t>Page 2</a:t>
                      </a:r>
                      <a:endParaRPr sz="1300" b="1" dirty="0">
                        <a:solidFill>
                          <a:srgbClr val="FFFFFF"/>
                        </a:solidFill>
                      </a:endParaRPr>
                    </a:p>
                  </a:txBody>
                  <a:tcPr marL="121900" marR="121900" marT="121900" marB="121900">
                    <a:solidFill>
                      <a:srgbClr val="204056">
                        <a:alpha val="82490"/>
                      </a:srgbClr>
                    </a:solidFill>
                  </a:tcPr>
                </a:tc>
                <a:tc>
                  <a:txBody>
                    <a:bodyPr/>
                    <a:lstStyle/>
                    <a:p>
                      <a:pPr marL="0" lvl="0" indent="0" rtl="0">
                        <a:spcBef>
                          <a:spcPts val="0"/>
                        </a:spcBef>
                        <a:spcAft>
                          <a:spcPts val="0"/>
                        </a:spcAft>
                        <a:buNone/>
                      </a:pPr>
                      <a:r>
                        <a:rPr lang="en-US" sz="1300" b="1" dirty="0">
                          <a:solidFill>
                            <a:srgbClr val="FFFFFF"/>
                          </a:solidFill>
                        </a:rPr>
                        <a:t>Page 3</a:t>
                      </a:r>
                      <a:endParaRPr sz="1300" b="1" dirty="0">
                        <a:solidFill>
                          <a:srgbClr val="FFFFFF"/>
                        </a:solidFill>
                      </a:endParaRPr>
                    </a:p>
                  </a:txBody>
                  <a:tcPr marL="121900" marR="121900" marT="121900" marB="121900">
                    <a:solidFill>
                      <a:srgbClr val="204056">
                        <a:alpha val="82490"/>
                      </a:srgbClr>
                    </a:solidFill>
                  </a:tcPr>
                </a:tc>
                <a:tc>
                  <a:txBody>
                    <a:bodyPr/>
                    <a:lstStyle/>
                    <a:p>
                      <a:pPr marL="0" lvl="0" indent="0" rtl="0">
                        <a:spcBef>
                          <a:spcPts val="0"/>
                        </a:spcBef>
                        <a:spcAft>
                          <a:spcPts val="0"/>
                        </a:spcAft>
                        <a:buNone/>
                      </a:pPr>
                      <a:r>
                        <a:rPr lang="en-US" sz="1300" b="1" dirty="0">
                          <a:solidFill>
                            <a:srgbClr val="FFFFFF"/>
                          </a:solidFill>
                        </a:rPr>
                        <a:t>Page 4</a:t>
                      </a:r>
                      <a:endParaRPr sz="1300" b="1" dirty="0">
                        <a:solidFill>
                          <a:srgbClr val="FFFFFF"/>
                        </a:solidFill>
                      </a:endParaRPr>
                    </a:p>
                  </a:txBody>
                  <a:tcPr marL="121900" marR="121900" marT="121900" marB="121900">
                    <a:solidFill>
                      <a:srgbClr val="204056">
                        <a:alpha val="82490"/>
                      </a:srgbClr>
                    </a:solidFill>
                  </a:tcPr>
                </a:tc>
                <a:extLst>
                  <a:ext uri="{0D108BD9-81ED-4DB2-BD59-A6C34878D82A}">
                    <a16:rowId xmlns:a16="http://schemas.microsoft.com/office/drawing/2014/main" val="10000"/>
                  </a:ext>
                </a:extLst>
              </a:tr>
              <a:tr h="447300">
                <a:tc>
                  <a:txBody>
                    <a:bodyPr/>
                    <a:lstStyle/>
                    <a:p>
                      <a:pPr marL="0" lvl="0" indent="0" rtl="0">
                        <a:spcBef>
                          <a:spcPts val="0"/>
                        </a:spcBef>
                        <a:spcAft>
                          <a:spcPts val="0"/>
                        </a:spcAft>
                        <a:buNone/>
                      </a:pPr>
                      <a:r>
                        <a:rPr lang="en-US" sz="1100" dirty="0"/>
                        <a:t>1 - </a:t>
                      </a:r>
                      <a:r>
                        <a:rPr lang="en-US" sz="1100" dirty="0" err="1"/>
                        <a:t>landing_page</a:t>
                      </a:r>
                      <a:endParaRPr sz="1100" dirty="0"/>
                    </a:p>
                  </a:txBody>
                  <a:tcPr marL="121900" marR="121900" marT="121900" marB="121900"/>
                </a:tc>
                <a:tc>
                  <a:txBody>
                    <a:bodyPr/>
                    <a:lstStyle/>
                    <a:p>
                      <a:pPr marL="0" lvl="0" indent="0" rtl="0">
                        <a:spcBef>
                          <a:spcPts val="0"/>
                        </a:spcBef>
                        <a:spcAft>
                          <a:spcPts val="0"/>
                        </a:spcAft>
                        <a:buNone/>
                      </a:pPr>
                      <a:r>
                        <a:rPr lang="en-US" sz="1100" dirty="0"/>
                        <a:t>2 - </a:t>
                      </a:r>
                      <a:r>
                        <a:rPr lang="en-US" sz="1100" dirty="0" err="1"/>
                        <a:t>shopping_cart</a:t>
                      </a:r>
                      <a:endParaRPr sz="1100" dirty="0"/>
                    </a:p>
                  </a:txBody>
                  <a:tcPr marL="121900" marR="121900" marT="121900" marB="121900"/>
                </a:tc>
                <a:tc>
                  <a:txBody>
                    <a:bodyPr/>
                    <a:lstStyle/>
                    <a:p>
                      <a:pPr marL="0" lvl="0" indent="0" rtl="0">
                        <a:spcBef>
                          <a:spcPts val="0"/>
                        </a:spcBef>
                        <a:spcAft>
                          <a:spcPts val="0"/>
                        </a:spcAft>
                        <a:buNone/>
                      </a:pPr>
                      <a:r>
                        <a:rPr lang="en-US" sz="1100" dirty="0"/>
                        <a:t>3 - checkout</a:t>
                      </a:r>
                      <a:endParaRPr sz="1100" dirty="0"/>
                    </a:p>
                  </a:txBody>
                  <a:tcPr marL="121900" marR="121900" marT="121900" marB="121900"/>
                </a:tc>
                <a:tc>
                  <a:txBody>
                    <a:bodyPr/>
                    <a:lstStyle/>
                    <a:p>
                      <a:pPr marL="0" lvl="0" indent="0" rtl="0">
                        <a:spcBef>
                          <a:spcPts val="0"/>
                        </a:spcBef>
                        <a:spcAft>
                          <a:spcPts val="0"/>
                        </a:spcAft>
                        <a:buNone/>
                      </a:pPr>
                      <a:r>
                        <a:rPr lang="en-US" sz="1100" dirty="0"/>
                        <a:t>4 - purchase</a:t>
                      </a:r>
                      <a:endParaRPr sz="1100" dirty="0"/>
                    </a:p>
                  </a:txBody>
                  <a:tcPr marL="121900" marR="121900" marT="121900" marB="12190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8935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2</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a:t>
            </a:r>
            <a:r>
              <a:rPr kumimoji="0" lang="en-US"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What is the user journey?</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70601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 sz="3200" b="1" kern="0" dirty="0">
                <a:solidFill>
                  <a:srgbClr val="295269"/>
                </a:solidFill>
                <a:latin typeface="Roboto"/>
                <a:ea typeface="Roboto"/>
                <a:cs typeface="Roboto"/>
                <a:sym typeface="Roboto"/>
              </a:rPr>
              <a:t>2</a:t>
            </a:r>
            <a:r>
              <a:rPr kumimoji="0" lang="en" sz="3200" b="1" i="0" u="none" strike="noStrike" kern="0" cap="none" spc="0" normalizeH="0" baseline="0" noProof="0" dirty="0">
                <a:ln>
                  <a:noFill/>
                </a:ln>
                <a:solidFill>
                  <a:srgbClr val="295269"/>
                </a:solidFill>
                <a:effectLst/>
                <a:uLnTx/>
                <a:uFillTx/>
                <a:latin typeface="Roboto"/>
                <a:ea typeface="Roboto"/>
                <a:cs typeface="Roboto"/>
                <a:sym typeface="Roboto"/>
              </a:rPr>
              <a:t>.1 </a:t>
            </a:r>
            <a:r>
              <a:rPr kumimoji="0" lang="en-US" sz="3200" b="1" i="0" u="none" strike="noStrike" kern="0" cap="none" spc="0" normalizeH="0" baseline="0" noProof="0" dirty="0">
                <a:ln>
                  <a:noFill/>
                </a:ln>
                <a:solidFill>
                  <a:srgbClr val="295269"/>
                </a:solidFill>
                <a:effectLst/>
                <a:uLnTx/>
                <a:uFillTx/>
                <a:latin typeface="Roboto"/>
                <a:ea typeface="Roboto"/>
                <a:cs typeface="Roboto"/>
                <a:sym typeface="Roboto"/>
              </a:rPr>
              <a:t>First Touches</a:t>
            </a:r>
            <a:endParaRPr kumimoji="0" sz="32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237299" y="1506966"/>
            <a:ext cx="10744831" cy="1684103"/>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Data of the recorded “first touch” of the site was analyzed across all users.</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lang="en-US" sz="1600" kern="0" dirty="0">
                <a:solidFill>
                  <a:srgbClr val="000000"/>
                </a:solidFill>
                <a:latin typeface="Roboto"/>
                <a:ea typeface="Roboto"/>
                <a:cs typeface="Roboto"/>
                <a:sym typeface="Roboto"/>
              </a:rPr>
              <a:t>Currently, PR related web articles are driving the most traffic with google web searches performing the worst.</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Data </a:t>
            </a:r>
            <a:r>
              <a:rPr kumimoji="0" lang="en-US" sz="1600" b="0" i="0" u="none" strike="noStrike" kern="0" cap="none" spc="0" normalizeH="0" baseline="0" noProof="0" dirty="0" err="1">
                <a:ln>
                  <a:noFill/>
                </a:ln>
                <a:solidFill>
                  <a:srgbClr val="000000"/>
                </a:solidFill>
                <a:effectLst/>
                <a:uLnTx/>
                <a:uFillTx/>
                <a:latin typeface="Roboto"/>
                <a:ea typeface="Roboto"/>
                <a:cs typeface="Roboto"/>
                <a:sym typeface="Roboto"/>
              </a:rPr>
              <a:t>disp</a:t>
            </a:r>
            <a:r>
              <a:rPr lang="en-US" sz="1600" kern="0" dirty="0">
                <a:solidFill>
                  <a:srgbClr val="000000"/>
                </a:solidFill>
                <a:latin typeface="Roboto"/>
                <a:ea typeface="Roboto"/>
                <a:cs typeface="Roboto"/>
                <a:sym typeface="Roboto"/>
              </a:rPr>
              <a:t>laying total touches per source/campaign is displayed below, as well as the code that generated the findings.</a:t>
            </a:r>
            <a:endPar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1219170" rtl="0" eaLnBrk="1" fontAlgn="auto" latinLnBrk="0" hangingPunct="1">
              <a:lnSpc>
                <a:spcPct val="115000"/>
              </a:lnSpc>
              <a:spcBef>
                <a:spcPts val="0"/>
              </a:spcBef>
              <a:spcAft>
                <a:spcPts val="0"/>
              </a:spcAft>
              <a:buClr>
                <a:srgbClr val="000000"/>
              </a:buClr>
              <a:buSzPts val="1200"/>
              <a:buFontTx/>
              <a:buNone/>
              <a:tabLst/>
              <a:defRPr/>
            </a:pPr>
            <a:endParaRPr kumimoji="0" sz="16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447795945"/>
              </p:ext>
            </p:extLst>
          </p:nvPr>
        </p:nvGraphicFramePr>
        <p:xfrm>
          <a:off x="4477679" y="3429000"/>
          <a:ext cx="6037922" cy="2407720"/>
        </p:xfrm>
        <a:graphic>
          <a:graphicData uri="http://schemas.openxmlformats.org/drawingml/2006/table">
            <a:tbl>
              <a:tblPr>
                <a:noFill/>
              </a:tblPr>
              <a:tblGrid>
                <a:gridCol w="868762">
                  <a:extLst>
                    <a:ext uri="{9D8B030D-6E8A-4147-A177-3AD203B41FA5}">
                      <a16:colId xmlns:a16="http://schemas.microsoft.com/office/drawing/2014/main" val="20000"/>
                    </a:ext>
                  </a:extLst>
                </a:gridCol>
                <a:gridCol w="3153747">
                  <a:extLst>
                    <a:ext uri="{9D8B030D-6E8A-4147-A177-3AD203B41FA5}">
                      <a16:colId xmlns:a16="http://schemas.microsoft.com/office/drawing/2014/main" val="20001"/>
                    </a:ext>
                  </a:extLst>
                </a:gridCol>
                <a:gridCol w="2015413">
                  <a:extLst>
                    <a:ext uri="{9D8B030D-6E8A-4147-A177-3AD203B41FA5}">
                      <a16:colId xmlns:a16="http://schemas.microsoft.com/office/drawing/2014/main" val="1981370273"/>
                    </a:ext>
                  </a:extLst>
                </a:gridCol>
              </a:tblGrid>
              <a:tr h="422728">
                <a:tc>
                  <a:txBody>
                    <a:bodyPr/>
                    <a:lstStyle/>
                    <a:p>
                      <a:pPr marL="0" lvl="0" indent="0" rtl="0">
                        <a:spcBef>
                          <a:spcPts val="0"/>
                        </a:spcBef>
                        <a:spcAft>
                          <a:spcPts val="0"/>
                        </a:spcAft>
                        <a:buNone/>
                      </a:pPr>
                      <a:r>
                        <a:rPr lang="en-US" sz="1300" b="1" dirty="0">
                          <a:solidFill>
                            <a:srgbClr val="FFFFFF"/>
                          </a:solidFill>
                        </a:rPr>
                        <a:t>Source</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Campaign</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First Touches</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22728">
                <a:tc>
                  <a:txBody>
                    <a:bodyPr/>
                    <a:lstStyle/>
                    <a:p>
                      <a:pPr marL="0" lvl="0" indent="0" rtl="0">
                        <a:spcBef>
                          <a:spcPts val="0"/>
                        </a:spcBef>
                        <a:spcAft>
                          <a:spcPts val="0"/>
                        </a:spcAft>
                        <a:buNone/>
                      </a:pPr>
                      <a:r>
                        <a:rPr lang="en-US" sz="1300" dirty="0"/>
                        <a:t>medium</a:t>
                      </a:r>
                      <a:endParaRPr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300" b="0" i="0" u="none" strike="noStrike" cap="none" dirty="0">
                          <a:solidFill>
                            <a:schemeClr val="tx1"/>
                          </a:solidFill>
                          <a:effectLst/>
                          <a:latin typeface="+mn-lt"/>
                          <a:ea typeface="+mn-ea"/>
                          <a:cs typeface="+mn-cs"/>
                          <a:sym typeface="Arial"/>
                        </a:rPr>
                        <a:t>interview-with-cool-</a:t>
                      </a:r>
                      <a:r>
                        <a:rPr lang="en-US" sz="1300" b="0" i="0" u="none" strike="noStrike" cap="none" dirty="0" err="1">
                          <a:solidFill>
                            <a:schemeClr val="tx1"/>
                          </a:solidFill>
                          <a:effectLst/>
                          <a:latin typeface="+mn-lt"/>
                          <a:ea typeface="+mn-ea"/>
                          <a:cs typeface="+mn-cs"/>
                          <a:sym typeface="Arial"/>
                        </a:rPr>
                        <a:t>tshirts</a:t>
                      </a:r>
                      <a:r>
                        <a:rPr lang="en-US" sz="1300" b="0" i="0" u="none" strike="noStrike" cap="none" dirty="0">
                          <a:solidFill>
                            <a:schemeClr val="tx1"/>
                          </a:solidFill>
                          <a:effectLst/>
                          <a:latin typeface="+mn-lt"/>
                          <a:ea typeface="+mn-ea"/>
                          <a:cs typeface="+mn-cs"/>
                          <a:sym typeface="Arial"/>
                        </a:rPr>
                        <a:t>-founder</a:t>
                      </a:r>
                      <a:endParaRPr lang="en-US"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dirty="0"/>
                        <a:t>622</a:t>
                      </a:r>
                    </a:p>
                  </a:txBody>
                  <a:tcPr marL="121900" marR="121900" marT="121900" marB="12190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22728">
                <a:tc>
                  <a:txBody>
                    <a:bodyPr/>
                    <a:lstStyle/>
                    <a:p>
                      <a:pPr marL="0" lvl="0" indent="0" rtl="0">
                        <a:spcBef>
                          <a:spcPts val="0"/>
                        </a:spcBef>
                        <a:spcAft>
                          <a:spcPts val="0"/>
                        </a:spcAft>
                        <a:buNone/>
                      </a:pPr>
                      <a:r>
                        <a:rPr lang="en-US" sz="1300" dirty="0" err="1"/>
                        <a:t>nytimes</a:t>
                      </a:r>
                      <a:endParaRPr sz="1300" dirty="0"/>
                    </a:p>
                  </a:txBody>
                  <a:tcPr marL="121900" marR="121900" marT="121900" marB="121900"/>
                </a:tc>
                <a:tc>
                  <a:txBody>
                    <a:bodyPr/>
                    <a:lstStyle/>
                    <a:p>
                      <a:pPr algn="ctr"/>
                      <a:r>
                        <a:rPr lang="en-US" sz="1300" dirty="0">
                          <a:solidFill>
                            <a:srgbClr val="525252"/>
                          </a:solidFill>
                          <a:effectLst/>
                        </a:rPr>
                        <a:t>getting-to-know-cool-</a:t>
                      </a:r>
                      <a:r>
                        <a:rPr lang="en-US" sz="1300" dirty="0" err="1">
                          <a:solidFill>
                            <a:srgbClr val="525252"/>
                          </a:solidFill>
                          <a:effectLst/>
                        </a:rPr>
                        <a:t>tshirts</a:t>
                      </a:r>
                      <a:endParaRPr lang="en-US" sz="1300" dirty="0">
                        <a:solidFill>
                          <a:srgbClr val="525252"/>
                        </a:solidFill>
                        <a:effectLst/>
                      </a:endParaRPr>
                    </a:p>
                  </a:txBody>
                  <a:tcPr anchor="ctr"/>
                </a:tc>
                <a:tc>
                  <a:txBody>
                    <a:bodyPr/>
                    <a:lstStyle/>
                    <a:p>
                      <a:pPr marL="0" lvl="0" indent="0" algn="ctr" rtl="0">
                        <a:spcBef>
                          <a:spcPts val="0"/>
                        </a:spcBef>
                        <a:spcAft>
                          <a:spcPts val="0"/>
                        </a:spcAft>
                        <a:buNone/>
                      </a:pPr>
                      <a:r>
                        <a:rPr lang="en-US" sz="1300" dirty="0"/>
                        <a:t>612</a:t>
                      </a:r>
                      <a:endParaRPr sz="1300" dirty="0"/>
                    </a:p>
                  </a:txBody>
                  <a:tcPr marL="121900" marR="121900" marT="121900" marB="121900"/>
                </a:tc>
                <a:extLst>
                  <a:ext uri="{0D108BD9-81ED-4DB2-BD59-A6C34878D82A}">
                    <a16:rowId xmlns:a16="http://schemas.microsoft.com/office/drawing/2014/main" val="10002"/>
                  </a:ext>
                </a:extLst>
              </a:tr>
              <a:tr h="394252">
                <a:tc>
                  <a:txBody>
                    <a:bodyPr/>
                    <a:lstStyle/>
                    <a:p>
                      <a:pPr marL="0" lvl="0" indent="0" rtl="0">
                        <a:spcBef>
                          <a:spcPts val="0"/>
                        </a:spcBef>
                        <a:spcAft>
                          <a:spcPts val="0"/>
                        </a:spcAft>
                        <a:buNone/>
                      </a:pPr>
                      <a:r>
                        <a:rPr lang="en-US" sz="1300" dirty="0" err="1"/>
                        <a:t>buzzfeed</a:t>
                      </a:r>
                      <a:endParaRPr sz="1300" dirty="0"/>
                    </a:p>
                  </a:txBody>
                  <a:tcPr marL="121900" marR="121900" marT="121900" marB="121900"/>
                </a:tc>
                <a:tc>
                  <a:txBody>
                    <a:bodyPr/>
                    <a:lstStyle/>
                    <a:p>
                      <a:pPr algn="ctr"/>
                      <a:r>
                        <a:rPr lang="en-US" sz="1300" dirty="0">
                          <a:solidFill>
                            <a:srgbClr val="525252"/>
                          </a:solidFill>
                          <a:effectLst/>
                        </a:rPr>
                        <a:t>ten-crazy-cool-</a:t>
                      </a:r>
                      <a:r>
                        <a:rPr lang="en-US" sz="1300" dirty="0" err="1">
                          <a:solidFill>
                            <a:srgbClr val="525252"/>
                          </a:solidFill>
                          <a:effectLst/>
                        </a:rPr>
                        <a:t>tshirts</a:t>
                      </a:r>
                      <a:r>
                        <a:rPr lang="en-US" sz="1300" dirty="0">
                          <a:solidFill>
                            <a:srgbClr val="525252"/>
                          </a:solidFill>
                          <a:effectLst/>
                        </a:rPr>
                        <a:t>-facts</a:t>
                      </a:r>
                    </a:p>
                  </a:txBody>
                  <a:tcPr anchor="ctr"/>
                </a:tc>
                <a:tc>
                  <a:txBody>
                    <a:bodyPr/>
                    <a:lstStyle/>
                    <a:p>
                      <a:pPr marL="0" lvl="0" indent="0" algn="ctr" rtl="0">
                        <a:spcBef>
                          <a:spcPts val="0"/>
                        </a:spcBef>
                        <a:spcAft>
                          <a:spcPts val="0"/>
                        </a:spcAft>
                        <a:buNone/>
                      </a:pPr>
                      <a:r>
                        <a:rPr lang="en-US" sz="1300" dirty="0"/>
                        <a:t>576</a:t>
                      </a:r>
                      <a:endParaRPr sz="1300" dirty="0"/>
                    </a:p>
                  </a:txBody>
                  <a:tcPr marL="121900" marR="121900" marT="121900" marB="121900"/>
                </a:tc>
                <a:extLst>
                  <a:ext uri="{0D108BD9-81ED-4DB2-BD59-A6C34878D82A}">
                    <a16:rowId xmlns:a16="http://schemas.microsoft.com/office/drawing/2014/main" val="10003"/>
                  </a:ext>
                </a:extLst>
              </a:tr>
              <a:tr h="381540">
                <a:tc>
                  <a:txBody>
                    <a:bodyPr/>
                    <a:lstStyle/>
                    <a:p>
                      <a:pPr marL="0" lvl="0" indent="0" rtl="0">
                        <a:spcBef>
                          <a:spcPts val="0"/>
                        </a:spcBef>
                        <a:spcAft>
                          <a:spcPts val="0"/>
                        </a:spcAft>
                        <a:buNone/>
                      </a:pPr>
                      <a:r>
                        <a:rPr lang="en-US" sz="1300" dirty="0"/>
                        <a:t>google</a:t>
                      </a:r>
                      <a:endParaRPr sz="1300" dirty="0"/>
                    </a:p>
                  </a:txBody>
                  <a:tcPr marL="121900" marR="121900" marT="121900" marB="121900"/>
                </a:tc>
                <a:tc>
                  <a:txBody>
                    <a:bodyPr/>
                    <a:lstStyle/>
                    <a:p>
                      <a:pPr algn="ctr"/>
                      <a:r>
                        <a:rPr lang="en-US" sz="1300" dirty="0">
                          <a:solidFill>
                            <a:srgbClr val="525252"/>
                          </a:solidFill>
                          <a:effectLst/>
                        </a:rPr>
                        <a:t>cool-</a:t>
                      </a:r>
                      <a:r>
                        <a:rPr lang="en-US" sz="1300" dirty="0" err="1">
                          <a:solidFill>
                            <a:srgbClr val="525252"/>
                          </a:solidFill>
                          <a:effectLst/>
                        </a:rPr>
                        <a:t>tshirts</a:t>
                      </a:r>
                      <a:r>
                        <a:rPr lang="en-US" sz="1300" dirty="0">
                          <a:solidFill>
                            <a:srgbClr val="525252"/>
                          </a:solidFill>
                          <a:effectLst/>
                        </a:rPr>
                        <a:t>-search</a:t>
                      </a:r>
                    </a:p>
                  </a:txBody>
                  <a:tcPr anchor="ctr"/>
                </a:tc>
                <a:tc>
                  <a:txBody>
                    <a:bodyPr/>
                    <a:lstStyle/>
                    <a:p>
                      <a:pPr marL="0" lvl="0" indent="0" algn="ctr" rtl="0">
                        <a:spcBef>
                          <a:spcPts val="0"/>
                        </a:spcBef>
                        <a:spcAft>
                          <a:spcPts val="0"/>
                        </a:spcAft>
                        <a:buNone/>
                      </a:pPr>
                      <a:r>
                        <a:rPr lang="en-US" sz="1300" dirty="0"/>
                        <a:t>169</a:t>
                      </a:r>
                      <a:endParaRPr sz="1300" dirty="0"/>
                    </a:p>
                  </a:txBody>
                  <a:tcPr marL="121900" marR="121900" marT="121900" marB="121900"/>
                </a:tc>
                <a:extLst>
                  <a:ext uri="{0D108BD9-81ED-4DB2-BD59-A6C34878D82A}">
                    <a16:rowId xmlns:a16="http://schemas.microsoft.com/office/drawing/2014/main" val="10004"/>
                  </a:ext>
                </a:extLst>
              </a:tr>
            </a:tbl>
          </a:graphicData>
        </a:graphic>
      </p:graphicFrame>
      <p:sp>
        <p:nvSpPr>
          <p:cNvPr id="5" name="Shape 323">
            <a:extLst>
              <a:ext uri="{FF2B5EF4-FFF2-40B4-BE49-F238E27FC236}">
                <a16:creationId xmlns:a16="http://schemas.microsoft.com/office/drawing/2014/main" id="{FCA6E435-06A6-47D2-95CB-9691590B2136}"/>
              </a:ext>
            </a:extLst>
          </p:cNvPr>
          <p:cNvSpPr txBox="1"/>
          <p:nvPr/>
        </p:nvSpPr>
        <p:spPr>
          <a:xfrm>
            <a:off x="741153" y="3429000"/>
            <a:ext cx="3120702" cy="3237724"/>
          </a:xfrm>
          <a:prstGeom prst="rect">
            <a:avLst/>
          </a:prstGeom>
          <a:solidFill>
            <a:srgbClr val="D9D9D9"/>
          </a:solidFill>
          <a:ln>
            <a:noFill/>
          </a:ln>
        </p:spPr>
        <p:txBody>
          <a:bodyPr spcFirstLastPara="1" wrap="square" lIns="91425" tIns="91425" rIns="91425" bIns="91425" anchor="t" anchorCtr="0">
            <a:noAutofit/>
          </a:bodyPr>
          <a:lstStyle/>
          <a:p>
            <a:pPr lvl="0">
              <a:buClr>
                <a:srgbClr val="000000"/>
              </a:buClr>
              <a:buSzPts val="1100"/>
            </a:pPr>
            <a:r>
              <a:rPr lang="en-US" sz="900" dirty="0">
                <a:solidFill>
                  <a:srgbClr val="000000"/>
                </a:solidFill>
                <a:latin typeface="Courier New"/>
                <a:ea typeface="Courier New"/>
                <a:cs typeface="Courier New"/>
                <a:sym typeface="Courier New"/>
              </a:rPr>
              <a:t>WITH </a:t>
            </a:r>
            <a:r>
              <a:rPr lang="en-US" sz="900" dirty="0" err="1">
                <a:solidFill>
                  <a:srgbClr val="000000"/>
                </a:solidFill>
                <a:latin typeface="Courier New"/>
                <a:ea typeface="Courier New"/>
                <a:cs typeface="Courier New"/>
                <a:sym typeface="Courier New"/>
              </a:rPr>
              <a:t>first_touch</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MIN(timestamp) as </a:t>
            </a:r>
            <a:r>
              <a:rPr lang="en-US" sz="900" dirty="0" err="1">
                <a:solidFill>
                  <a:srgbClr val="000000"/>
                </a:solidFill>
                <a:latin typeface="Courier New"/>
                <a:ea typeface="Courier New"/>
                <a:cs typeface="Courier New"/>
                <a:sym typeface="Courier New"/>
              </a:rPr>
              <a:t>first_touch_at</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page_visits</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GROUP BY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err="1">
                <a:solidFill>
                  <a:srgbClr val="000000"/>
                </a:solidFill>
                <a:latin typeface="Courier New"/>
                <a:ea typeface="Courier New"/>
                <a:cs typeface="Courier New"/>
                <a:sym typeface="Courier New"/>
              </a:rPr>
              <a:t>ft_attr</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ft.user_id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ft.first_touch_at</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pv.utm_source</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pv.utm_campaign</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first_touch</a:t>
            </a:r>
            <a:r>
              <a:rPr lang="en-US" sz="900" dirty="0">
                <a:solidFill>
                  <a:srgbClr val="000000"/>
                </a:solidFill>
                <a:latin typeface="Courier New"/>
                <a:ea typeface="Courier New"/>
                <a:cs typeface="Courier New"/>
                <a:sym typeface="Courier New"/>
              </a:rPr>
              <a:t> ft</a:t>
            </a:r>
          </a:p>
          <a:p>
            <a:pPr lvl="0">
              <a:buClr>
                <a:srgbClr val="000000"/>
              </a:buClr>
              <a:buSzPts val="1100"/>
            </a:pPr>
            <a:r>
              <a:rPr lang="en-US" sz="900" dirty="0">
                <a:solidFill>
                  <a:srgbClr val="000000"/>
                </a:solidFill>
                <a:latin typeface="Courier New"/>
                <a:ea typeface="Courier New"/>
                <a:cs typeface="Courier New"/>
                <a:sym typeface="Courier New"/>
              </a:rPr>
              <a:t>  JOIN </a:t>
            </a:r>
            <a:r>
              <a:rPr lang="en-US" sz="900" dirty="0" err="1">
                <a:solidFill>
                  <a:srgbClr val="000000"/>
                </a:solidFill>
                <a:latin typeface="Courier New"/>
                <a:ea typeface="Courier New"/>
                <a:cs typeface="Courier New"/>
                <a:sym typeface="Courier New"/>
              </a:rPr>
              <a:t>page_visits</a:t>
            </a: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ON </a:t>
            </a:r>
            <a:r>
              <a:rPr lang="en-US" sz="900" dirty="0" err="1">
                <a:solidFill>
                  <a:srgbClr val="000000"/>
                </a:solidFill>
                <a:latin typeface="Courier New"/>
                <a:ea typeface="Courier New"/>
                <a:cs typeface="Courier New"/>
                <a:sym typeface="Courier New"/>
              </a:rPr>
              <a:t>ft.user_id</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pv.user_id</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AND </a:t>
            </a:r>
            <a:r>
              <a:rPr lang="en-US" sz="900" dirty="0" err="1">
                <a:solidFill>
                  <a:srgbClr val="000000"/>
                </a:solidFill>
                <a:latin typeface="Courier New"/>
                <a:ea typeface="Courier New"/>
                <a:cs typeface="Courier New"/>
                <a:sym typeface="Courier New"/>
              </a:rPr>
              <a:t>ft.first_touch_at</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pv.timestamp</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SELECT </a:t>
            </a:r>
            <a:r>
              <a:rPr lang="en-US" sz="900" dirty="0" err="1">
                <a:solidFill>
                  <a:srgbClr val="000000"/>
                </a:solidFill>
                <a:latin typeface="Courier New"/>
                <a:ea typeface="Courier New"/>
                <a:cs typeface="Courier New"/>
                <a:sym typeface="Courier New"/>
              </a:rPr>
              <a:t>ft_attr.utm_source</a:t>
            </a:r>
            <a:r>
              <a:rPr lang="en-US" sz="900" dirty="0">
                <a:solidFill>
                  <a:srgbClr val="000000"/>
                </a:solidFill>
                <a:latin typeface="Courier New"/>
                <a:ea typeface="Courier New"/>
                <a:cs typeface="Courier New"/>
                <a:sym typeface="Courier New"/>
              </a:rPr>
              <a:t> AS 'source',</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ft_attr.utm_campaign</a:t>
            </a:r>
            <a:r>
              <a:rPr lang="en-US" sz="900" dirty="0">
                <a:solidFill>
                  <a:srgbClr val="000000"/>
                </a:solidFill>
                <a:latin typeface="Courier New"/>
                <a:ea typeface="Courier New"/>
                <a:cs typeface="Courier New"/>
                <a:sym typeface="Courier New"/>
              </a:rPr>
              <a:t> AS 'campaign',</a:t>
            </a:r>
          </a:p>
          <a:p>
            <a:pPr lvl="0">
              <a:buClr>
                <a:srgbClr val="000000"/>
              </a:buClr>
              <a:buSzPts val="1100"/>
            </a:pPr>
            <a:r>
              <a:rPr lang="en-US" sz="900" dirty="0">
                <a:solidFill>
                  <a:srgbClr val="000000"/>
                </a:solidFill>
                <a:latin typeface="Courier New"/>
                <a:ea typeface="Courier New"/>
                <a:cs typeface="Courier New"/>
                <a:sym typeface="Courier New"/>
              </a:rPr>
              <a:t>       COUNT(*) AS 'total first touches'</a:t>
            </a:r>
          </a:p>
          <a:p>
            <a:pPr lvl="0">
              <a:buClr>
                <a:srgbClr val="000000"/>
              </a:buClr>
              <a:buSzPts val="1100"/>
            </a:pPr>
            <a:r>
              <a:rPr lang="en-US" sz="900" dirty="0">
                <a:solidFill>
                  <a:srgbClr val="000000"/>
                </a:solidFill>
                <a:latin typeface="Courier New"/>
                <a:ea typeface="Courier New"/>
                <a:cs typeface="Courier New"/>
                <a:sym typeface="Courier New"/>
              </a:rPr>
              <a:t>FROM </a:t>
            </a:r>
            <a:r>
              <a:rPr lang="en-US" sz="900" dirty="0" err="1">
                <a:solidFill>
                  <a:srgbClr val="000000"/>
                </a:solidFill>
                <a:latin typeface="Courier New"/>
                <a:ea typeface="Courier New"/>
                <a:cs typeface="Courier New"/>
                <a:sym typeface="Courier New"/>
              </a:rPr>
              <a:t>ft_attr</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GROUP BY 1, 2</a:t>
            </a:r>
          </a:p>
          <a:p>
            <a:pPr lvl="0">
              <a:buClr>
                <a:srgbClr val="000000"/>
              </a:buClr>
              <a:buSzPts val="1100"/>
            </a:pPr>
            <a:r>
              <a:rPr lang="en-US" sz="900" dirty="0">
                <a:solidFill>
                  <a:srgbClr val="000000"/>
                </a:solidFill>
                <a:latin typeface="Courier New"/>
                <a:ea typeface="Courier New"/>
                <a:cs typeface="Courier New"/>
                <a:sym typeface="Courier New"/>
              </a:rPr>
              <a:t>ORDER BY 3 DESC;</a:t>
            </a:r>
            <a:endParaRPr kumimoji="0" sz="900" b="0" i="0" u="none" strike="noStrike" kern="1200" cap="none" spc="0" normalizeH="0" baseline="0" noProof="0" dirty="0">
              <a:ln>
                <a:noFill/>
              </a:ln>
              <a:solidFill>
                <a:srgbClr val="000000"/>
              </a:solidFill>
              <a:effectLst/>
              <a:uLnTx/>
              <a:uFillTx/>
              <a:latin typeface="Courier New"/>
              <a:ea typeface="Courier New"/>
              <a:cs typeface="Courier New"/>
              <a:sym typeface="Courier New"/>
            </a:endParaRPr>
          </a:p>
        </p:txBody>
      </p:sp>
    </p:spTree>
    <p:extLst>
      <p:ext uri="{BB962C8B-B14F-4D97-AF65-F5344CB8AC3E}">
        <p14:creationId xmlns:p14="http://schemas.microsoft.com/office/powerpoint/2010/main" val="342131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415600" y="390166"/>
            <a:ext cx="11360800" cy="878797"/>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dirty="0">
                <a:ln>
                  <a:noFill/>
                </a:ln>
                <a:solidFill>
                  <a:srgbClr val="295269"/>
                </a:solidFill>
                <a:effectLst/>
                <a:uLnTx/>
                <a:uFillTx/>
                <a:latin typeface="Roboto"/>
                <a:ea typeface="Roboto"/>
                <a:cs typeface="Roboto"/>
                <a:sym typeface="Roboto"/>
              </a:rPr>
              <a:t>2.2 </a:t>
            </a:r>
            <a:r>
              <a:rPr kumimoji="0" lang="en-US" sz="3200" b="1" i="0" u="none" strike="noStrike" kern="0" cap="none" spc="0" normalizeH="0" baseline="0" noProof="0" dirty="0">
                <a:ln>
                  <a:noFill/>
                </a:ln>
                <a:solidFill>
                  <a:srgbClr val="295269"/>
                </a:solidFill>
                <a:effectLst/>
                <a:uLnTx/>
                <a:uFillTx/>
                <a:latin typeface="Roboto"/>
                <a:ea typeface="Roboto"/>
                <a:cs typeface="Roboto"/>
                <a:sym typeface="Roboto"/>
              </a:rPr>
              <a:t>Last Touches</a:t>
            </a:r>
            <a:endParaRPr kumimoji="0" sz="3200" b="1" i="0" u="none" strike="noStrike" kern="0" cap="none" spc="0" normalizeH="0" baseline="0" noProof="0" dirty="0">
              <a:ln>
                <a:noFill/>
              </a:ln>
              <a:solidFill>
                <a:srgbClr val="295269"/>
              </a:solidFill>
              <a:effectLst/>
              <a:uLnTx/>
              <a:uFillTx/>
              <a:latin typeface="Roboto"/>
              <a:ea typeface="Roboto"/>
              <a:cs typeface="Roboto"/>
              <a:sym typeface="Roboto"/>
            </a:endParaRPr>
          </a:p>
        </p:txBody>
      </p:sp>
      <p:sp>
        <p:nvSpPr>
          <p:cNvPr id="331" name="Shape 331"/>
          <p:cNvSpPr txBox="1"/>
          <p:nvPr/>
        </p:nvSpPr>
        <p:spPr>
          <a:xfrm>
            <a:off x="237299" y="1268963"/>
            <a:ext cx="10744831" cy="1091682"/>
          </a:xfrm>
          <a:prstGeom prst="rect">
            <a:avLst/>
          </a:prstGeom>
          <a:noFill/>
          <a:ln w="9525" cap="flat" cmpd="sng">
            <a:solidFill>
              <a:srgbClr val="B7B7B7"/>
            </a:solidFill>
            <a:prstDash val="solid"/>
            <a:round/>
            <a:headEnd type="none" w="sm" len="sm"/>
            <a:tailEnd type="none" w="sm" len="sm"/>
          </a:ln>
        </p:spPr>
        <p:txBody>
          <a:bodyPr spcFirstLastPara="1" wrap="square" lIns="228600" tIns="121900" rIns="121900" bIns="121900" anchor="t" anchorCtr="0">
            <a:noAutofit/>
          </a:bodyPr>
          <a:lstStyle/>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Data of the recorded “last touch” of the site was analyzed across all users.</a:t>
            </a:r>
          </a:p>
          <a:p>
            <a:pPr marL="228594" marR="0" lvl="0" indent="-253994"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The weekly newsletter is </a:t>
            </a:r>
            <a:r>
              <a:rPr kumimoji="0" lang="en-US" sz="1600" b="0" i="0" u="none" strike="noStrike" kern="0" cap="none" spc="0" normalizeH="0" baseline="0" noProof="0" dirty="0" err="1">
                <a:ln>
                  <a:noFill/>
                </a:ln>
                <a:solidFill>
                  <a:srgbClr val="000000"/>
                </a:solidFill>
                <a:effectLst/>
                <a:uLnTx/>
                <a:uFillTx/>
                <a:latin typeface="Roboto"/>
                <a:ea typeface="Roboto"/>
                <a:cs typeface="Roboto"/>
                <a:sym typeface="Roboto"/>
              </a:rPr>
              <a:t>leadin</a:t>
            </a:r>
            <a:r>
              <a:rPr lang="en-US" sz="1600" kern="0" dirty="0">
                <a:solidFill>
                  <a:srgbClr val="000000"/>
                </a:solidFill>
                <a:latin typeface="Roboto"/>
                <a:ea typeface="Roboto"/>
                <a:cs typeface="Roboto"/>
                <a:sym typeface="Roboto"/>
              </a:rPr>
              <a:t>g all other campaigns closely followed by </a:t>
            </a:r>
            <a:r>
              <a:rPr lang="en-US" sz="1600" kern="0" dirty="0" err="1">
                <a:solidFill>
                  <a:srgbClr val="000000"/>
                </a:solidFill>
                <a:latin typeface="Roboto"/>
                <a:ea typeface="Roboto"/>
                <a:cs typeface="Roboto"/>
                <a:sym typeface="Roboto"/>
              </a:rPr>
              <a:t>facebook</a:t>
            </a:r>
            <a:r>
              <a:rPr lang="en-US" sz="1600" kern="0" dirty="0">
                <a:solidFill>
                  <a:srgbClr val="000000"/>
                </a:solidFill>
                <a:latin typeface="Roboto"/>
                <a:ea typeface="Roboto"/>
                <a:cs typeface="Roboto"/>
                <a:sym typeface="Roboto"/>
              </a:rPr>
              <a:t> retargeting. Users are being shown new items or are being reminded what was left in their cart, very effective.</a:t>
            </a:r>
            <a:endPar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161588611"/>
              </p:ext>
            </p:extLst>
          </p:nvPr>
        </p:nvGraphicFramePr>
        <p:xfrm>
          <a:off x="4589646" y="2557701"/>
          <a:ext cx="6037922" cy="3977280"/>
        </p:xfrm>
        <a:graphic>
          <a:graphicData uri="http://schemas.openxmlformats.org/drawingml/2006/table">
            <a:tbl>
              <a:tblPr>
                <a:noFill/>
              </a:tblPr>
              <a:tblGrid>
                <a:gridCol w="971399">
                  <a:extLst>
                    <a:ext uri="{9D8B030D-6E8A-4147-A177-3AD203B41FA5}">
                      <a16:colId xmlns:a16="http://schemas.microsoft.com/office/drawing/2014/main" val="20000"/>
                    </a:ext>
                  </a:extLst>
                </a:gridCol>
                <a:gridCol w="3051110">
                  <a:extLst>
                    <a:ext uri="{9D8B030D-6E8A-4147-A177-3AD203B41FA5}">
                      <a16:colId xmlns:a16="http://schemas.microsoft.com/office/drawing/2014/main" val="20001"/>
                    </a:ext>
                  </a:extLst>
                </a:gridCol>
                <a:gridCol w="2015413">
                  <a:extLst>
                    <a:ext uri="{9D8B030D-6E8A-4147-A177-3AD203B41FA5}">
                      <a16:colId xmlns:a16="http://schemas.microsoft.com/office/drawing/2014/main" val="1981370273"/>
                    </a:ext>
                  </a:extLst>
                </a:gridCol>
              </a:tblGrid>
              <a:tr h="337210">
                <a:tc>
                  <a:txBody>
                    <a:bodyPr/>
                    <a:lstStyle/>
                    <a:p>
                      <a:pPr marL="0" lvl="0" indent="0" rtl="0">
                        <a:spcBef>
                          <a:spcPts val="0"/>
                        </a:spcBef>
                        <a:spcAft>
                          <a:spcPts val="0"/>
                        </a:spcAft>
                        <a:buNone/>
                      </a:pPr>
                      <a:r>
                        <a:rPr lang="en-US" sz="1300" b="1" dirty="0">
                          <a:solidFill>
                            <a:srgbClr val="FFFFFF"/>
                          </a:solidFill>
                        </a:rPr>
                        <a:t>Source</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Campaign</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300" b="1" dirty="0">
                          <a:solidFill>
                            <a:srgbClr val="FFFFFF"/>
                          </a:solidFill>
                        </a:rPr>
                        <a:t>Last Touches</a:t>
                      </a:r>
                      <a:endParaRPr sz="1300" b="1" dirty="0">
                        <a:solidFill>
                          <a:srgbClr val="FFFF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b="0" i="0" u="none" strike="noStrike" cap="none" dirty="0">
                          <a:solidFill>
                            <a:schemeClr val="tx1"/>
                          </a:solidFill>
                          <a:effectLst/>
                          <a:latin typeface="+mn-lt"/>
                          <a:ea typeface="+mn-ea"/>
                          <a:cs typeface="+mn-cs"/>
                          <a:sym typeface="Arial"/>
                        </a:rPr>
                        <a:t>weekly-newsletter</a:t>
                      </a:r>
                      <a:endParaRPr lang="en-US" sz="1300" dirty="0"/>
                    </a:p>
                  </a:txBody>
                  <a:tcPr marL="121900" marR="121900" marT="121900" marB="1219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300" dirty="0"/>
                        <a:t>447</a:t>
                      </a:r>
                    </a:p>
                  </a:txBody>
                  <a:tcPr marL="121900" marR="121900" marT="121900" marB="121900">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37210">
                <a:tc>
                  <a:txBody>
                    <a:bodyPr/>
                    <a:lstStyle/>
                    <a:p>
                      <a:pPr marL="0" lvl="0" indent="0" rtl="0">
                        <a:spcBef>
                          <a:spcPts val="0"/>
                        </a:spcBef>
                        <a:spcAft>
                          <a:spcPts val="0"/>
                        </a:spcAft>
                        <a:buNone/>
                      </a:pPr>
                      <a:r>
                        <a:rPr lang="en-US" sz="1300" dirty="0" err="1"/>
                        <a:t>facebook</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-ad</a:t>
                      </a:r>
                    </a:p>
                  </a:txBody>
                  <a:tcPr anchor="ctr"/>
                </a:tc>
                <a:tc>
                  <a:txBody>
                    <a:bodyPr/>
                    <a:lstStyle/>
                    <a:p>
                      <a:pPr marL="0" lvl="0" indent="0" algn="ctr" rtl="0">
                        <a:spcBef>
                          <a:spcPts val="0"/>
                        </a:spcBef>
                        <a:spcAft>
                          <a:spcPts val="0"/>
                        </a:spcAft>
                        <a:buNone/>
                      </a:pPr>
                      <a:r>
                        <a:rPr lang="en-US" sz="1300" dirty="0"/>
                        <a:t>443</a:t>
                      </a:r>
                      <a:endParaRPr sz="1300" dirty="0"/>
                    </a:p>
                  </a:txBody>
                  <a:tcPr marL="121900" marR="121900" marT="121900" marB="121900"/>
                </a:tc>
                <a:extLst>
                  <a:ext uri="{0D108BD9-81ED-4DB2-BD59-A6C34878D82A}">
                    <a16:rowId xmlns:a16="http://schemas.microsoft.com/office/drawing/2014/main" val="10002"/>
                  </a:ext>
                </a:extLst>
              </a:tr>
              <a:tr h="337210">
                <a:tc>
                  <a:txBody>
                    <a:bodyPr/>
                    <a:lstStyle/>
                    <a:p>
                      <a:pPr marL="0" lvl="0" indent="0" rtl="0">
                        <a:spcBef>
                          <a:spcPts val="0"/>
                        </a:spcBef>
                        <a:spcAft>
                          <a:spcPts val="0"/>
                        </a:spcAft>
                        <a:buNone/>
                      </a:pPr>
                      <a:r>
                        <a:rPr lang="en-US" sz="1300" dirty="0"/>
                        <a:t>email</a:t>
                      </a:r>
                      <a:endParaRPr sz="1300" dirty="0"/>
                    </a:p>
                  </a:txBody>
                  <a:tcPr marL="121900" marR="121900" marT="121900" marB="121900"/>
                </a:tc>
                <a:tc>
                  <a:txBody>
                    <a:bodyPr/>
                    <a:lstStyle/>
                    <a:p>
                      <a:pPr algn="ctr"/>
                      <a:r>
                        <a:rPr lang="en-US" sz="1300" dirty="0" err="1">
                          <a:solidFill>
                            <a:srgbClr val="525252"/>
                          </a:solidFill>
                          <a:effectLst/>
                        </a:rPr>
                        <a:t>retargetting</a:t>
                      </a:r>
                      <a:r>
                        <a:rPr lang="en-US" sz="1300" dirty="0">
                          <a:solidFill>
                            <a:srgbClr val="525252"/>
                          </a:solidFill>
                          <a:effectLst/>
                        </a:rPr>
                        <a:t>-campaign</a:t>
                      </a:r>
                    </a:p>
                  </a:txBody>
                  <a:tcPr anchor="ctr"/>
                </a:tc>
                <a:tc>
                  <a:txBody>
                    <a:bodyPr/>
                    <a:lstStyle/>
                    <a:p>
                      <a:pPr marL="0" lvl="0" indent="0" algn="ctr" rtl="0">
                        <a:spcBef>
                          <a:spcPts val="0"/>
                        </a:spcBef>
                        <a:spcAft>
                          <a:spcPts val="0"/>
                        </a:spcAft>
                        <a:buNone/>
                      </a:pPr>
                      <a:r>
                        <a:rPr lang="en-US" sz="1300" dirty="0"/>
                        <a:t>245</a:t>
                      </a:r>
                      <a:endParaRPr sz="1300" dirty="0"/>
                    </a:p>
                  </a:txBody>
                  <a:tcPr marL="121900" marR="121900" marT="121900" marB="121900"/>
                </a:tc>
                <a:extLst>
                  <a:ext uri="{0D108BD9-81ED-4DB2-BD59-A6C34878D82A}">
                    <a16:rowId xmlns:a16="http://schemas.microsoft.com/office/drawing/2014/main" val="10003"/>
                  </a:ext>
                </a:extLst>
              </a:tr>
              <a:tr h="337210">
                <a:tc>
                  <a:txBody>
                    <a:bodyPr/>
                    <a:lstStyle/>
                    <a:p>
                      <a:pPr marL="0" lvl="0" indent="0" rtl="0">
                        <a:spcBef>
                          <a:spcPts val="0"/>
                        </a:spcBef>
                        <a:spcAft>
                          <a:spcPts val="0"/>
                        </a:spcAft>
                        <a:buNone/>
                      </a:pPr>
                      <a:r>
                        <a:rPr lang="en-US" sz="1300" dirty="0" err="1"/>
                        <a:t>nytimes</a:t>
                      </a:r>
                      <a:endParaRPr sz="1300" dirty="0"/>
                    </a:p>
                  </a:txBody>
                  <a:tcPr marL="121900" marR="121900" marT="121900" marB="121900"/>
                </a:tc>
                <a:tc>
                  <a:txBody>
                    <a:bodyPr/>
                    <a:lstStyle/>
                    <a:p>
                      <a:pPr algn="ctr"/>
                      <a:r>
                        <a:rPr lang="en-US" sz="1300" dirty="0">
                          <a:solidFill>
                            <a:srgbClr val="525252"/>
                          </a:solidFill>
                          <a:effectLst/>
                        </a:rPr>
                        <a:t>getting-to-know-cool-</a:t>
                      </a:r>
                      <a:r>
                        <a:rPr lang="en-US" sz="1300" dirty="0" err="1">
                          <a:solidFill>
                            <a:srgbClr val="525252"/>
                          </a:solidFill>
                          <a:effectLst/>
                        </a:rPr>
                        <a:t>tshirts</a:t>
                      </a:r>
                      <a:endParaRPr lang="en-US" sz="1300" dirty="0">
                        <a:solidFill>
                          <a:srgbClr val="525252"/>
                        </a:solidFill>
                        <a:effectLst/>
                      </a:endParaRPr>
                    </a:p>
                  </a:txBody>
                  <a:tcPr anchor="ctr"/>
                </a:tc>
                <a:tc>
                  <a:txBody>
                    <a:bodyPr/>
                    <a:lstStyle/>
                    <a:p>
                      <a:pPr marL="0" lvl="0" indent="0" algn="ctr" rtl="0">
                        <a:spcBef>
                          <a:spcPts val="0"/>
                        </a:spcBef>
                        <a:spcAft>
                          <a:spcPts val="0"/>
                        </a:spcAft>
                        <a:buNone/>
                      </a:pPr>
                      <a:r>
                        <a:rPr lang="en-US" sz="1300" dirty="0"/>
                        <a:t>232</a:t>
                      </a:r>
                      <a:endParaRPr sz="1300" dirty="0"/>
                    </a:p>
                  </a:txBody>
                  <a:tcPr marL="121900" marR="121900" marT="121900" marB="121900"/>
                </a:tc>
                <a:extLst>
                  <a:ext uri="{0D108BD9-81ED-4DB2-BD59-A6C34878D82A}">
                    <a16:rowId xmlns:a16="http://schemas.microsoft.com/office/drawing/2014/main" val="10004"/>
                  </a:ext>
                </a:extLst>
              </a:tr>
              <a:tr h="337210">
                <a:tc>
                  <a:txBody>
                    <a:bodyPr/>
                    <a:lstStyle/>
                    <a:p>
                      <a:pPr marL="0" lvl="0" indent="0" rtl="0">
                        <a:spcBef>
                          <a:spcPts val="0"/>
                        </a:spcBef>
                        <a:spcAft>
                          <a:spcPts val="0"/>
                        </a:spcAft>
                        <a:buNone/>
                      </a:pPr>
                      <a:r>
                        <a:rPr lang="en-US" sz="1300" dirty="0" err="1"/>
                        <a:t>buzzfeed</a:t>
                      </a:r>
                      <a:endParaRPr sz="1300" dirty="0"/>
                    </a:p>
                  </a:txBody>
                  <a:tcPr marL="121900" marR="121900" marT="121900" marB="121900"/>
                </a:tc>
                <a:tc>
                  <a:txBody>
                    <a:bodyPr/>
                    <a:lstStyle/>
                    <a:p>
                      <a:pPr algn="ctr"/>
                      <a:r>
                        <a:rPr lang="en-US" sz="1300" dirty="0">
                          <a:solidFill>
                            <a:srgbClr val="525252"/>
                          </a:solidFill>
                          <a:effectLst/>
                        </a:rPr>
                        <a:t>ten-crazy-cool-</a:t>
                      </a:r>
                      <a:r>
                        <a:rPr lang="en-US" sz="1300" dirty="0" err="1">
                          <a:solidFill>
                            <a:srgbClr val="525252"/>
                          </a:solidFill>
                          <a:effectLst/>
                        </a:rPr>
                        <a:t>tshirts</a:t>
                      </a:r>
                      <a:r>
                        <a:rPr lang="en-US" sz="1300" dirty="0">
                          <a:solidFill>
                            <a:srgbClr val="525252"/>
                          </a:solidFill>
                          <a:effectLst/>
                        </a:rPr>
                        <a:t>-facts</a:t>
                      </a:r>
                    </a:p>
                  </a:txBody>
                  <a:tcPr anchor="ctr"/>
                </a:tc>
                <a:tc>
                  <a:txBody>
                    <a:bodyPr/>
                    <a:lstStyle/>
                    <a:p>
                      <a:pPr marL="0" lvl="0" indent="0" algn="ctr" rtl="0">
                        <a:spcBef>
                          <a:spcPts val="0"/>
                        </a:spcBef>
                        <a:spcAft>
                          <a:spcPts val="0"/>
                        </a:spcAft>
                        <a:buNone/>
                      </a:pPr>
                      <a:r>
                        <a:rPr lang="en-US" sz="1300" dirty="0"/>
                        <a:t>190</a:t>
                      </a:r>
                      <a:endParaRPr sz="1300" dirty="0"/>
                    </a:p>
                  </a:txBody>
                  <a:tcPr marL="121900" marR="121900" marT="121900" marB="121900"/>
                </a:tc>
                <a:extLst>
                  <a:ext uri="{0D108BD9-81ED-4DB2-BD59-A6C34878D82A}">
                    <a16:rowId xmlns:a16="http://schemas.microsoft.com/office/drawing/2014/main" val="834834704"/>
                  </a:ext>
                </a:extLst>
              </a:tr>
              <a:tr h="337210">
                <a:tc>
                  <a:txBody>
                    <a:bodyPr/>
                    <a:lstStyle/>
                    <a:p>
                      <a:pPr marL="0" lvl="0" indent="0" rtl="0">
                        <a:spcBef>
                          <a:spcPts val="0"/>
                        </a:spcBef>
                        <a:spcAft>
                          <a:spcPts val="0"/>
                        </a:spcAft>
                        <a:buNone/>
                      </a:pPr>
                      <a:r>
                        <a:rPr lang="en-US" sz="1300" dirty="0"/>
                        <a:t>medium</a:t>
                      </a:r>
                      <a:endParaRPr sz="1300" dirty="0"/>
                    </a:p>
                  </a:txBody>
                  <a:tcPr marL="121900" marR="121900" marT="121900" marB="121900"/>
                </a:tc>
                <a:tc>
                  <a:txBody>
                    <a:bodyPr/>
                    <a:lstStyle/>
                    <a:p>
                      <a:pPr algn="ctr"/>
                      <a:r>
                        <a:rPr lang="en-US" sz="1300" dirty="0">
                          <a:solidFill>
                            <a:srgbClr val="525252"/>
                          </a:solidFill>
                          <a:effectLst/>
                        </a:rPr>
                        <a:t>interview-with-cool-</a:t>
                      </a:r>
                      <a:r>
                        <a:rPr lang="en-US" sz="1300" dirty="0" err="1">
                          <a:solidFill>
                            <a:srgbClr val="525252"/>
                          </a:solidFill>
                          <a:effectLst/>
                        </a:rPr>
                        <a:t>tshirts</a:t>
                      </a:r>
                      <a:r>
                        <a:rPr lang="en-US" sz="1300" dirty="0">
                          <a:solidFill>
                            <a:srgbClr val="525252"/>
                          </a:solidFill>
                          <a:effectLst/>
                        </a:rPr>
                        <a:t>-founder</a:t>
                      </a:r>
                    </a:p>
                  </a:txBody>
                  <a:tcPr anchor="ctr"/>
                </a:tc>
                <a:tc>
                  <a:txBody>
                    <a:bodyPr/>
                    <a:lstStyle/>
                    <a:p>
                      <a:pPr marL="0" lvl="0" indent="0" algn="ctr" rtl="0">
                        <a:spcBef>
                          <a:spcPts val="0"/>
                        </a:spcBef>
                        <a:spcAft>
                          <a:spcPts val="0"/>
                        </a:spcAft>
                        <a:buNone/>
                      </a:pPr>
                      <a:r>
                        <a:rPr lang="en-US" sz="1300" dirty="0"/>
                        <a:t>184</a:t>
                      </a:r>
                      <a:endParaRPr sz="1300" dirty="0"/>
                    </a:p>
                  </a:txBody>
                  <a:tcPr marL="121900" marR="121900" marT="121900" marB="121900"/>
                </a:tc>
                <a:extLst>
                  <a:ext uri="{0D108BD9-81ED-4DB2-BD59-A6C34878D82A}">
                    <a16:rowId xmlns:a16="http://schemas.microsoft.com/office/drawing/2014/main" val="419866526"/>
                  </a:ext>
                </a:extLst>
              </a:tr>
              <a:tr h="337210">
                <a:tc>
                  <a:txBody>
                    <a:bodyPr/>
                    <a:lstStyle/>
                    <a:p>
                      <a:pPr marL="0" lvl="0" indent="0" rtl="0">
                        <a:spcBef>
                          <a:spcPts val="0"/>
                        </a:spcBef>
                        <a:spcAft>
                          <a:spcPts val="0"/>
                        </a:spcAft>
                        <a:buNone/>
                      </a:pPr>
                      <a:r>
                        <a:rPr lang="en-US" sz="1300" dirty="0"/>
                        <a:t>google</a:t>
                      </a:r>
                      <a:endParaRPr sz="1300" dirty="0"/>
                    </a:p>
                  </a:txBody>
                  <a:tcPr marL="121900" marR="121900" marT="121900" marB="121900"/>
                </a:tc>
                <a:tc>
                  <a:txBody>
                    <a:bodyPr/>
                    <a:lstStyle/>
                    <a:p>
                      <a:pPr algn="ctr"/>
                      <a:r>
                        <a:rPr lang="en-US" sz="1300" dirty="0">
                          <a:solidFill>
                            <a:srgbClr val="525252"/>
                          </a:solidFill>
                          <a:effectLst/>
                        </a:rPr>
                        <a:t>paid-search</a:t>
                      </a:r>
                    </a:p>
                  </a:txBody>
                  <a:tcPr anchor="ctr"/>
                </a:tc>
                <a:tc>
                  <a:txBody>
                    <a:bodyPr/>
                    <a:lstStyle/>
                    <a:p>
                      <a:pPr marL="0" lvl="0" indent="0" algn="ctr" rtl="0">
                        <a:spcBef>
                          <a:spcPts val="0"/>
                        </a:spcBef>
                        <a:spcAft>
                          <a:spcPts val="0"/>
                        </a:spcAft>
                        <a:buNone/>
                      </a:pPr>
                      <a:r>
                        <a:rPr lang="en-US" sz="1300" dirty="0"/>
                        <a:t>178</a:t>
                      </a:r>
                      <a:endParaRPr sz="1300" dirty="0"/>
                    </a:p>
                  </a:txBody>
                  <a:tcPr marL="121900" marR="121900" marT="121900" marB="121900"/>
                </a:tc>
                <a:extLst>
                  <a:ext uri="{0D108BD9-81ED-4DB2-BD59-A6C34878D82A}">
                    <a16:rowId xmlns:a16="http://schemas.microsoft.com/office/drawing/2014/main" val="3917101064"/>
                  </a:ext>
                </a:extLst>
              </a:tr>
              <a:tr h="337210">
                <a:tc>
                  <a:txBody>
                    <a:bodyPr/>
                    <a:lstStyle/>
                    <a:p>
                      <a:pPr marL="0" lvl="0" indent="0" rtl="0">
                        <a:spcBef>
                          <a:spcPts val="0"/>
                        </a:spcBef>
                        <a:spcAft>
                          <a:spcPts val="0"/>
                        </a:spcAft>
                        <a:buNone/>
                      </a:pPr>
                      <a:r>
                        <a:rPr lang="en-US" sz="1300" dirty="0"/>
                        <a:t>google</a:t>
                      </a:r>
                      <a:endParaRPr sz="1300" dirty="0"/>
                    </a:p>
                  </a:txBody>
                  <a:tcPr marL="121900" marR="121900" marT="121900" marB="121900"/>
                </a:tc>
                <a:tc>
                  <a:txBody>
                    <a:bodyPr/>
                    <a:lstStyle/>
                    <a:p>
                      <a:pPr algn="ctr"/>
                      <a:r>
                        <a:rPr lang="en-US" sz="1300" dirty="0">
                          <a:solidFill>
                            <a:srgbClr val="525252"/>
                          </a:solidFill>
                          <a:effectLst/>
                        </a:rPr>
                        <a:t>cool-</a:t>
                      </a:r>
                      <a:r>
                        <a:rPr lang="en-US" sz="1300" dirty="0" err="1">
                          <a:solidFill>
                            <a:srgbClr val="525252"/>
                          </a:solidFill>
                          <a:effectLst/>
                        </a:rPr>
                        <a:t>tshirts</a:t>
                      </a:r>
                      <a:r>
                        <a:rPr lang="en-US" sz="1300" dirty="0">
                          <a:solidFill>
                            <a:srgbClr val="525252"/>
                          </a:solidFill>
                          <a:effectLst/>
                        </a:rPr>
                        <a:t>-search</a:t>
                      </a:r>
                    </a:p>
                  </a:txBody>
                  <a:tcPr anchor="ctr"/>
                </a:tc>
                <a:tc>
                  <a:txBody>
                    <a:bodyPr/>
                    <a:lstStyle/>
                    <a:p>
                      <a:pPr marL="0" lvl="0" indent="0" algn="ctr" rtl="0">
                        <a:spcBef>
                          <a:spcPts val="0"/>
                        </a:spcBef>
                        <a:spcAft>
                          <a:spcPts val="0"/>
                        </a:spcAft>
                        <a:buNone/>
                      </a:pPr>
                      <a:r>
                        <a:rPr lang="en-US" sz="1300" dirty="0"/>
                        <a:t>60</a:t>
                      </a:r>
                      <a:endParaRPr sz="1300" dirty="0"/>
                    </a:p>
                  </a:txBody>
                  <a:tcPr marL="121900" marR="121900" marT="121900" marB="121900"/>
                </a:tc>
                <a:extLst>
                  <a:ext uri="{0D108BD9-81ED-4DB2-BD59-A6C34878D82A}">
                    <a16:rowId xmlns:a16="http://schemas.microsoft.com/office/drawing/2014/main" val="3065613863"/>
                  </a:ext>
                </a:extLst>
              </a:tr>
            </a:tbl>
          </a:graphicData>
        </a:graphic>
      </p:graphicFrame>
      <p:sp>
        <p:nvSpPr>
          <p:cNvPr id="5" name="Shape 323">
            <a:extLst>
              <a:ext uri="{FF2B5EF4-FFF2-40B4-BE49-F238E27FC236}">
                <a16:creationId xmlns:a16="http://schemas.microsoft.com/office/drawing/2014/main" id="{FCA6E435-06A6-47D2-95CB-9691590B2136}"/>
              </a:ext>
            </a:extLst>
          </p:cNvPr>
          <p:cNvSpPr txBox="1"/>
          <p:nvPr/>
        </p:nvSpPr>
        <p:spPr>
          <a:xfrm>
            <a:off x="498556" y="2794519"/>
            <a:ext cx="3774863" cy="3503644"/>
          </a:xfrm>
          <a:prstGeom prst="rect">
            <a:avLst/>
          </a:prstGeom>
          <a:solidFill>
            <a:srgbClr val="D9D9D9"/>
          </a:solidFill>
          <a:ln>
            <a:noFill/>
          </a:ln>
        </p:spPr>
        <p:txBody>
          <a:bodyPr spcFirstLastPara="1" wrap="square" lIns="91425" tIns="91425" rIns="91425" bIns="91425" anchor="t" anchorCtr="0">
            <a:noAutofit/>
          </a:bodyPr>
          <a:lstStyle/>
          <a:p>
            <a:pPr lvl="0">
              <a:buClr>
                <a:srgbClr val="000000"/>
              </a:buClr>
              <a:buSzPts val="1100"/>
            </a:pPr>
            <a:r>
              <a:rPr lang="en-US" sz="900" dirty="0">
                <a:solidFill>
                  <a:srgbClr val="000000"/>
                </a:solidFill>
                <a:latin typeface="Courier New"/>
                <a:ea typeface="Courier New"/>
                <a:cs typeface="Courier New"/>
                <a:sym typeface="Courier New"/>
              </a:rPr>
              <a:t>WITH </a:t>
            </a:r>
            <a:r>
              <a:rPr lang="en-US" sz="900" dirty="0" err="1">
                <a:solidFill>
                  <a:srgbClr val="000000"/>
                </a:solidFill>
                <a:latin typeface="Courier New"/>
                <a:ea typeface="Courier New"/>
                <a:cs typeface="Courier New"/>
                <a:sym typeface="Courier New"/>
              </a:rPr>
              <a:t>last_touch</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MAX(timestamp) as </a:t>
            </a:r>
            <a:r>
              <a:rPr lang="en-US" sz="900" dirty="0" err="1">
                <a:solidFill>
                  <a:srgbClr val="000000"/>
                </a:solidFill>
                <a:latin typeface="Courier New"/>
                <a:ea typeface="Courier New"/>
                <a:cs typeface="Courier New"/>
                <a:sym typeface="Courier New"/>
              </a:rPr>
              <a:t>last_touch_at</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page_visits</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GROUP BY </a:t>
            </a:r>
            <a:r>
              <a:rPr lang="en-US" sz="900" dirty="0" err="1">
                <a:solidFill>
                  <a:srgbClr val="000000"/>
                </a:solidFill>
                <a:latin typeface="Courier New"/>
                <a:ea typeface="Courier New"/>
                <a:cs typeface="Courier New"/>
                <a:sym typeface="Courier New"/>
              </a:rPr>
              <a: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err="1">
                <a:solidFill>
                  <a:srgbClr val="000000"/>
                </a:solidFill>
                <a:latin typeface="Courier New"/>
                <a:ea typeface="Courier New"/>
                <a:cs typeface="Courier New"/>
                <a:sym typeface="Courier New"/>
              </a:rPr>
              <a:t>lt_attr</a:t>
            </a:r>
            <a:r>
              <a:rPr lang="en-US" sz="900" dirty="0">
                <a:solidFill>
                  <a:srgbClr val="000000"/>
                </a:solidFill>
                <a:latin typeface="Courier New"/>
                <a:ea typeface="Courier New"/>
                <a:cs typeface="Courier New"/>
                <a:sym typeface="Courier New"/>
              </a:rPr>
              <a:t> AS (</a:t>
            </a:r>
          </a:p>
          <a:p>
            <a:pPr lvl="0">
              <a:buClr>
                <a:srgbClr val="000000"/>
              </a:buClr>
              <a:buSzPts val="1100"/>
            </a:pPr>
            <a:r>
              <a:rPr lang="en-US" sz="900" dirty="0">
                <a:solidFill>
                  <a:srgbClr val="000000"/>
                </a:solidFill>
                <a:latin typeface="Courier New"/>
                <a:ea typeface="Courier New"/>
                <a:cs typeface="Courier New"/>
                <a:sym typeface="Courier New"/>
              </a:rPr>
              <a:t>  SELECT </a:t>
            </a:r>
            <a:r>
              <a:rPr lang="en-US" sz="900" dirty="0" err="1">
                <a:solidFill>
                  <a:srgbClr val="000000"/>
                </a:solidFill>
                <a:latin typeface="Courier New"/>
                <a:ea typeface="Courier New"/>
                <a:cs typeface="Courier New"/>
                <a:sym typeface="Courier New"/>
              </a:rPr>
              <a:t>lt.user_id</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lt.last_touch_at</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pv.utm_source</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pv.utm_campaign</a:t>
            </a: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pv.page_name</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FROM </a:t>
            </a:r>
            <a:r>
              <a:rPr lang="en-US" sz="900" dirty="0" err="1">
                <a:solidFill>
                  <a:srgbClr val="000000"/>
                </a:solidFill>
                <a:latin typeface="Courier New"/>
                <a:ea typeface="Courier New"/>
                <a:cs typeface="Courier New"/>
                <a:sym typeface="Courier New"/>
              </a:rPr>
              <a:t>last_touch</a:t>
            </a: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JOIN </a:t>
            </a:r>
            <a:r>
              <a:rPr lang="en-US" sz="900" dirty="0" err="1">
                <a:solidFill>
                  <a:srgbClr val="000000"/>
                </a:solidFill>
                <a:latin typeface="Courier New"/>
                <a:ea typeface="Courier New"/>
                <a:cs typeface="Courier New"/>
                <a:sym typeface="Courier New"/>
              </a:rPr>
              <a:t>page_visits</a:t>
            </a: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pv</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ON </a:t>
            </a:r>
            <a:r>
              <a:rPr lang="en-US" sz="900" dirty="0" err="1">
                <a:solidFill>
                  <a:srgbClr val="000000"/>
                </a:solidFill>
                <a:latin typeface="Courier New"/>
                <a:ea typeface="Courier New"/>
                <a:cs typeface="Courier New"/>
                <a:sym typeface="Courier New"/>
              </a:rPr>
              <a:t>lt.user_id</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pv.user_id</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    AND </a:t>
            </a:r>
            <a:r>
              <a:rPr lang="en-US" sz="900" dirty="0" err="1">
                <a:solidFill>
                  <a:srgbClr val="000000"/>
                </a:solidFill>
                <a:latin typeface="Courier New"/>
                <a:ea typeface="Courier New"/>
                <a:cs typeface="Courier New"/>
                <a:sym typeface="Courier New"/>
              </a:rPr>
              <a:t>lt.last_touch_at</a:t>
            </a:r>
            <a:r>
              <a:rPr lang="en-US" sz="900" dirty="0">
                <a:solidFill>
                  <a:srgbClr val="000000"/>
                </a:solidFill>
                <a:latin typeface="Courier New"/>
                <a:ea typeface="Courier New"/>
                <a:cs typeface="Courier New"/>
                <a:sym typeface="Courier New"/>
              </a:rPr>
              <a:t> = </a:t>
            </a:r>
            <a:r>
              <a:rPr lang="en-US" sz="900" dirty="0" err="1">
                <a:solidFill>
                  <a:srgbClr val="000000"/>
                </a:solidFill>
                <a:latin typeface="Courier New"/>
                <a:ea typeface="Courier New"/>
                <a:cs typeface="Courier New"/>
                <a:sym typeface="Courier New"/>
              </a:rPr>
              <a:t>pv.timestamp</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a:t>
            </a:r>
          </a:p>
          <a:p>
            <a:pPr lvl="0">
              <a:buClr>
                <a:srgbClr val="000000"/>
              </a:buClr>
              <a:buSzPts val="1100"/>
            </a:pPr>
            <a:r>
              <a:rPr lang="en-US" sz="900" dirty="0">
                <a:solidFill>
                  <a:srgbClr val="000000"/>
                </a:solidFill>
                <a:latin typeface="Courier New"/>
                <a:ea typeface="Courier New"/>
                <a:cs typeface="Courier New"/>
                <a:sym typeface="Courier New"/>
              </a:rPr>
              <a:t>SELECT </a:t>
            </a:r>
            <a:r>
              <a:rPr lang="en-US" sz="900" dirty="0" err="1">
                <a:solidFill>
                  <a:srgbClr val="000000"/>
                </a:solidFill>
                <a:latin typeface="Courier New"/>
                <a:ea typeface="Courier New"/>
                <a:cs typeface="Courier New"/>
                <a:sym typeface="Courier New"/>
              </a:rPr>
              <a:t>lt_attr.utm_source</a:t>
            </a:r>
            <a:r>
              <a:rPr lang="en-US" sz="900" dirty="0">
                <a:solidFill>
                  <a:srgbClr val="000000"/>
                </a:solidFill>
                <a:latin typeface="Courier New"/>
                <a:ea typeface="Courier New"/>
                <a:cs typeface="Courier New"/>
                <a:sym typeface="Courier New"/>
              </a:rPr>
              <a:t> AS 'source',</a:t>
            </a:r>
          </a:p>
          <a:p>
            <a:pPr lvl="0">
              <a:buClr>
                <a:srgbClr val="000000"/>
              </a:buClr>
              <a:buSzPts val="1100"/>
            </a:pPr>
            <a:r>
              <a:rPr lang="en-US" sz="900" dirty="0">
                <a:solidFill>
                  <a:srgbClr val="000000"/>
                </a:solidFill>
                <a:latin typeface="Courier New"/>
                <a:ea typeface="Courier New"/>
                <a:cs typeface="Courier New"/>
                <a:sym typeface="Courier New"/>
              </a:rPr>
              <a:t>       </a:t>
            </a:r>
            <a:r>
              <a:rPr lang="en-US" sz="900" dirty="0" err="1">
                <a:solidFill>
                  <a:srgbClr val="000000"/>
                </a:solidFill>
                <a:latin typeface="Courier New"/>
                <a:ea typeface="Courier New"/>
                <a:cs typeface="Courier New"/>
                <a:sym typeface="Courier New"/>
              </a:rPr>
              <a:t>lt_attr.utm_campaign</a:t>
            </a:r>
            <a:r>
              <a:rPr lang="en-US" sz="900" dirty="0">
                <a:solidFill>
                  <a:srgbClr val="000000"/>
                </a:solidFill>
                <a:latin typeface="Courier New"/>
                <a:ea typeface="Courier New"/>
                <a:cs typeface="Courier New"/>
                <a:sym typeface="Courier New"/>
              </a:rPr>
              <a:t> AS 'campaign',</a:t>
            </a:r>
          </a:p>
          <a:p>
            <a:pPr lvl="0">
              <a:buClr>
                <a:srgbClr val="000000"/>
              </a:buClr>
              <a:buSzPts val="1100"/>
            </a:pPr>
            <a:r>
              <a:rPr lang="en-US" sz="900" dirty="0">
                <a:solidFill>
                  <a:srgbClr val="000000"/>
                </a:solidFill>
                <a:latin typeface="Courier New"/>
                <a:ea typeface="Courier New"/>
                <a:cs typeface="Courier New"/>
                <a:sym typeface="Courier New"/>
              </a:rPr>
              <a:t>       COUNT(*) AS 'total last touches'</a:t>
            </a:r>
          </a:p>
          <a:p>
            <a:pPr lvl="0">
              <a:buClr>
                <a:srgbClr val="000000"/>
              </a:buClr>
              <a:buSzPts val="1100"/>
            </a:pPr>
            <a:r>
              <a:rPr lang="en-US" sz="900" dirty="0">
                <a:solidFill>
                  <a:srgbClr val="000000"/>
                </a:solidFill>
                <a:latin typeface="Courier New"/>
                <a:ea typeface="Courier New"/>
                <a:cs typeface="Courier New"/>
                <a:sym typeface="Courier New"/>
              </a:rPr>
              <a:t>FROM </a:t>
            </a:r>
            <a:r>
              <a:rPr lang="en-US" sz="900" dirty="0" err="1">
                <a:solidFill>
                  <a:srgbClr val="000000"/>
                </a:solidFill>
                <a:latin typeface="Courier New"/>
                <a:ea typeface="Courier New"/>
                <a:cs typeface="Courier New"/>
                <a:sym typeface="Courier New"/>
              </a:rPr>
              <a:t>lt_attr</a:t>
            </a:r>
            <a:endParaRPr lang="en-US" sz="900" dirty="0">
              <a:solidFill>
                <a:srgbClr val="000000"/>
              </a:solidFill>
              <a:latin typeface="Courier New"/>
              <a:ea typeface="Courier New"/>
              <a:cs typeface="Courier New"/>
              <a:sym typeface="Courier New"/>
            </a:endParaRPr>
          </a:p>
          <a:p>
            <a:pPr lvl="0">
              <a:buClr>
                <a:srgbClr val="000000"/>
              </a:buClr>
              <a:buSzPts val="1100"/>
            </a:pPr>
            <a:r>
              <a:rPr lang="en-US" sz="900" dirty="0">
                <a:solidFill>
                  <a:srgbClr val="000000"/>
                </a:solidFill>
                <a:latin typeface="Courier New"/>
                <a:ea typeface="Courier New"/>
                <a:cs typeface="Courier New"/>
                <a:sym typeface="Courier New"/>
              </a:rPr>
              <a:t>GROUP BY 1, 2</a:t>
            </a:r>
          </a:p>
          <a:p>
            <a:pPr lvl="0">
              <a:buClr>
                <a:srgbClr val="000000"/>
              </a:buClr>
              <a:buSzPts val="1100"/>
            </a:pPr>
            <a:r>
              <a:rPr lang="en-US" sz="900" dirty="0">
                <a:solidFill>
                  <a:srgbClr val="000000"/>
                </a:solidFill>
                <a:latin typeface="Courier New"/>
                <a:ea typeface="Courier New"/>
                <a:cs typeface="Courier New"/>
                <a:sym typeface="Courier New"/>
              </a:rPr>
              <a:t>ORDER BY 3 DESC;</a:t>
            </a:r>
            <a:endParaRPr kumimoji="0" sz="900" b="0" i="0" u="none" strike="noStrike" kern="1200" cap="none" spc="0" normalizeH="0" baseline="0" noProof="0" dirty="0">
              <a:ln>
                <a:noFill/>
              </a:ln>
              <a:solidFill>
                <a:srgbClr val="000000"/>
              </a:solidFill>
              <a:effectLst/>
              <a:uLnTx/>
              <a:uFillTx/>
              <a:latin typeface="Courier New"/>
              <a:ea typeface="Courier New"/>
              <a:cs typeface="Courier New"/>
              <a:sym typeface="Courier New"/>
            </a:endParaRPr>
          </a:p>
        </p:txBody>
      </p:sp>
    </p:spTree>
    <p:extLst>
      <p:ext uri="{BB962C8B-B14F-4D97-AF65-F5344CB8AC3E}">
        <p14:creationId xmlns:p14="http://schemas.microsoft.com/office/powerpoint/2010/main" val="311717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37300" y="278734"/>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pPr>
            <a:r>
              <a:rPr lang="en" sz="3200" b="1" kern="0" dirty="0">
                <a:solidFill>
                  <a:srgbClr val="295269"/>
                </a:solidFill>
                <a:latin typeface="Roboto"/>
                <a:ea typeface="Roboto"/>
                <a:cs typeface="Roboto"/>
                <a:sym typeface="Roboto"/>
              </a:rPr>
              <a:t>2.3 </a:t>
            </a:r>
            <a:r>
              <a:rPr lang="en-US" sz="3200" b="1" kern="0" dirty="0">
                <a:solidFill>
                  <a:srgbClr val="295269"/>
                </a:solidFill>
                <a:latin typeface="Roboto"/>
                <a:ea typeface="Roboto"/>
                <a:cs typeface="Roboto"/>
                <a:sym typeface="Roboto"/>
              </a:rPr>
              <a:t>User Data</a:t>
            </a:r>
            <a:endParaRPr sz="3200" b="1" kern="0" dirty="0">
              <a:solidFill>
                <a:srgbClr val="295269"/>
              </a:solidFill>
              <a:latin typeface="Roboto"/>
              <a:ea typeface="Roboto"/>
              <a:cs typeface="Roboto"/>
              <a:sym typeface="Roboto"/>
            </a:endParaRPr>
          </a:p>
        </p:txBody>
      </p:sp>
      <p:sp>
        <p:nvSpPr>
          <p:cNvPr id="323" name="Shape 323"/>
          <p:cNvSpPr txBox="1"/>
          <p:nvPr/>
        </p:nvSpPr>
        <p:spPr>
          <a:xfrm>
            <a:off x="6905467" y="1548167"/>
            <a:ext cx="5161200" cy="3863588"/>
          </a:xfrm>
          <a:prstGeom prst="rect">
            <a:avLst/>
          </a:prstGeom>
          <a:solidFill>
            <a:srgbClr val="D9D9D9"/>
          </a:solidFill>
          <a:ln>
            <a:noFill/>
          </a:ln>
        </p:spPr>
        <p:txBody>
          <a:bodyPr spcFirstLastPara="1" wrap="square" lIns="121900" tIns="121900" rIns="121900" bIns="121900" anchor="t" anchorCtr="0">
            <a:noAutofit/>
          </a:bodyPr>
          <a:lstStyle/>
          <a:p>
            <a:pPr defTabSz="1219170">
              <a:buClr>
                <a:srgbClr val="000000"/>
              </a:buClr>
              <a:buSzPts val="1100"/>
            </a:pPr>
            <a:r>
              <a:rPr lang="en-US" sz="1200" kern="0" dirty="0">
                <a:solidFill>
                  <a:srgbClr val="000000"/>
                </a:solidFill>
                <a:latin typeface="Courier New"/>
                <a:ea typeface="Courier New"/>
                <a:cs typeface="Courier New"/>
                <a:sym typeface="Courier New"/>
              </a:rPr>
              <a:t>WITH </a:t>
            </a:r>
            <a:r>
              <a:rPr lang="en-US" sz="1200" kern="0" dirty="0" err="1">
                <a:solidFill>
                  <a:srgbClr val="000000"/>
                </a:solidFill>
                <a:latin typeface="Courier New"/>
                <a:ea typeface="Courier New"/>
                <a:cs typeface="Courier New"/>
                <a:sym typeface="Courier New"/>
              </a:rPr>
              <a:t>last_touch</a:t>
            </a:r>
            <a:r>
              <a:rPr lang="en-US" sz="1200" kern="0" dirty="0">
                <a:solidFill>
                  <a:srgbClr val="000000"/>
                </a:solidFill>
                <a:latin typeface="Courier New"/>
                <a:ea typeface="Courier New"/>
                <a:cs typeface="Courier New"/>
                <a:sym typeface="Courier New"/>
              </a:rPr>
              <a:t> AS (</a:t>
            </a:r>
          </a:p>
          <a:p>
            <a:pPr defTabSz="1219170">
              <a:buClr>
                <a:srgbClr val="000000"/>
              </a:buClr>
              <a:buSzPts val="1100"/>
            </a:pPr>
            <a:r>
              <a:rPr lang="en-US" sz="1200" kern="0" dirty="0">
                <a:solidFill>
                  <a:srgbClr val="000000"/>
                </a:solidFill>
                <a:latin typeface="Courier New"/>
                <a:ea typeface="Courier New"/>
                <a:cs typeface="Courier New"/>
                <a:sym typeface="Courier New"/>
              </a:rPr>
              <a:t>  SELECT </a:t>
            </a:r>
            <a:r>
              <a:rPr lang="en-US" sz="1200" kern="0" dirty="0" err="1">
                <a:solidFill>
                  <a:srgbClr val="000000"/>
                </a:solidFill>
                <a:latin typeface="Courier New"/>
                <a:ea typeface="Courier New"/>
                <a:cs typeface="Courier New"/>
                <a:sym typeface="Courier New"/>
              </a:rPr>
              <a:t>user_id</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    MAX(timestamp) as </a:t>
            </a:r>
            <a:r>
              <a:rPr lang="en-US" sz="1200" kern="0" dirty="0" err="1">
                <a:solidFill>
                  <a:srgbClr val="000000"/>
                </a:solidFill>
                <a:latin typeface="Courier New"/>
                <a:ea typeface="Courier New"/>
                <a:cs typeface="Courier New"/>
                <a:sym typeface="Courier New"/>
              </a:rPr>
              <a:t>last_touch_at</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  FROM </a:t>
            </a:r>
            <a:r>
              <a:rPr lang="en-US" sz="1200" kern="0" dirty="0" err="1">
                <a:solidFill>
                  <a:srgbClr val="000000"/>
                </a:solidFill>
                <a:latin typeface="Courier New"/>
                <a:ea typeface="Courier New"/>
                <a:cs typeface="Courier New"/>
                <a:sym typeface="Courier New"/>
              </a:rPr>
              <a:t>page_visits</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  GROUP BY </a:t>
            </a:r>
            <a:r>
              <a:rPr lang="en-US" sz="1200" kern="0" dirty="0" err="1">
                <a:solidFill>
                  <a:srgbClr val="000000"/>
                </a:solidFill>
                <a:latin typeface="Courier New"/>
                <a:ea typeface="Courier New"/>
                <a:cs typeface="Courier New"/>
                <a:sym typeface="Courier New"/>
              </a:rPr>
              <a:t>user_id</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err="1">
                <a:solidFill>
                  <a:srgbClr val="000000"/>
                </a:solidFill>
                <a:latin typeface="Courier New"/>
                <a:ea typeface="Courier New"/>
                <a:cs typeface="Courier New"/>
                <a:sym typeface="Courier New"/>
              </a:rPr>
              <a:t>lt_attr</a:t>
            </a:r>
            <a:r>
              <a:rPr lang="en-US" sz="1200" kern="0" dirty="0">
                <a:solidFill>
                  <a:srgbClr val="000000"/>
                </a:solidFill>
                <a:latin typeface="Courier New"/>
                <a:ea typeface="Courier New"/>
                <a:cs typeface="Courier New"/>
                <a:sym typeface="Courier New"/>
              </a:rPr>
              <a:t> AS (</a:t>
            </a:r>
          </a:p>
          <a:p>
            <a:pPr defTabSz="1219170">
              <a:buClr>
                <a:srgbClr val="000000"/>
              </a:buClr>
              <a:buSzPts val="1100"/>
            </a:pPr>
            <a:r>
              <a:rPr lang="en-US" sz="1200" kern="0" dirty="0">
                <a:solidFill>
                  <a:srgbClr val="000000"/>
                </a:solidFill>
                <a:latin typeface="Courier New"/>
                <a:ea typeface="Courier New"/>
                <a:cs typeface="Courier New"/>
                <a:sym typeface="Courier New"/>
              </a:rPr>
              <a:t>  SELECT </a:t>
            </a:r>
            <a:r>
              <a:rPr lang="en-US" sz="1200" kern="0" dirty="0" err="1">
                <a:solidFill>
                  <a:srgbClr val="000000"/>
                </a:solidFill>
                <a:latin typeface="Courier New"/>
                <a:ea typeface="Courier New"/>
                <a:cs typeface="Courier New"/>
                <a:sym typeface="Courier New"/>
              </a:rPr>
              <a:t>lt.user_id</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lt.last_touch_at</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pv.utm_source</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pv.utm_campaign</a:t>
            </a: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pv.page_name</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FROM </a:t>
            </a:r>
            <a:r>
              <a:rPr lang="en-US" sz="1200" kern="0" dirty="0" err="1">
                <a:solidFill>
                  <a:srgbClr val="000000"/>
                </a:solidFill>
                <a:latin typeface="Courier New"/>
                <a:ea typeface="Courier New"/>
                <a:cs typeface="Courier New"/>
                <a:sym typeface="Courier New"/>
              </a:rPr>
              <a:t>last_touch</a:t>
            </a: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lt</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JOIN </a:t>
            </a:r>
            <a:r>
              <a:rPr lang="en-US" sz="1200" kern="0" dirty="0" err="1">
                <a:solidFill>
                  <a:srgbClr val="000000"/>
                </a:solidFill>
                <a:latin typeface="Courier New"/>
                <a:ea typeface="Courier New"/>
                <a:cs typeface="Courier New"/>
                <a:sym typeface="Courier New"/>
              </a:rPr>
              <a:t>page_visits</a:t>
            </a:r>
            <a:r>
              <a:rPr lang="en-US" sz="1200" kern="0" dirty="0">
                <a:solidFill>
                  <a:srgbClr val="000000"/>
                </a:solidFill>
                <a:latin typeface="Courier New"/>
                <a:ea typeface="Courier New"/>
                <a:cs typeface="Courier New"/>
                <a:sym typeface="Courier New"/>
              </a:rPr>
              <a:t> </a:t>
            </a:r>
            <a:r>
              <a:rPr lang="en-US" sz="1200" kern="0" dirty="0" err="1">
                <a:solidFill>
                  <a:srgbClr val="000000"/>
                </a:solidFill>
                <a:latin typeface="Courier New"/>
                <a:ea typeface="Courier New"/>
                <a:cs typeface="Courier New"/>
                <a:sym typeface="Courier New"/>
              </a:rPr>
              <a:t>pv</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  ON </a:t>
            </a:r>
            <a:r>
              <a:rPr lang="en-US" sz="1200" kern="0" dirty="0" err="1">
                <a:solidFill>
                  <a:srgbClr val="000000"/>
                </a:solidFill>
                <a:latin typeface="Courier New"/>
                <a:ea typeface="Courier New"/>
                <a:cs typeface="Courier New"/>
                <a:sym typeface="Courier New"/>
              </a:rPr>
              <a:t>lt.user_id</a:t>
            </a:r>
            <a:r>
              <a:rPr lang="en-US" sz="1200" kern="0" dirty="0">
                <a:solidFill>
                  <a:srgbClr val="000000"/>
                </a:solidFill>
                <a:latin typeface="Courier New"/>
                <a:ea typeface="Courier New"/>
                <a:cs typeface="Courier New"/>
                <a:sym typeface="Courier New"/>
              </a:rPr>
              <a:t> = </a:t>
            </a:r>
            <a:r>
              <a:rPr lang="en-US" sz="1200" kern="0" dirty="0" err="1">
                <a:solidFill>
                  <a:srgbClr val="000000"/>
                </a:solidFill>
                <a:latin typeface="Courier New"/>
                <a:ea typeface="Courier New"/>
                <a:cs typeface="Courier New"/>
                <a:sym typeface="Courier New"/>
              </a:rPr>
              <a:t>pv.user_id</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  AND </a:t>
            </a:r>
            <a:r>
              <a:rPr lang="en-US" sz="1200" kern="0" dirty="0" err="1">
                <a:solidFill>
                  <a:srgbClr val="000000"/>
                </a:solidFill>
                <a:latin typeface="Courier New"/>
                <a:ea typeface="Courier New"/>
                <a:cs typeface="Courier New"/>
                <a:sym typeface="Courier New"/>
              </a:rPr>
              <a:t>lt.last_touch_at</a:t>
            </a:r>
            <a:r>
              <a:rPr lang="en-US" sz="1200" kern="0" dirty="0">
                <a:solidFill>
                  <a:srgbClr val="000000"/>
                </a:solidFill>
                <a:latin typeface="Courier New"/>
                <a:ea typeface="Courier New"/>
                <a:cs typeface="Courier New"/>
                <a:sym typeface="Courier New"/>
              </a:rPr>
              <a:t> = </a:t>
            </a:r>
            <a:r>
              <a:rPr lang="en-US" sz="1200" kern="0" dirty="0" err="1">
                <a:solidFill>
                  <a:srgbClr val="000000"/>
                </a:solidFill>
                <a:latin typeface="Courier New"/>
                <a:ea typeface="Courier New"/>
                <a:cs typeface="Courier New"/>
                <a:sym typeface="Courier New"/>
              </a:rPr>
              <a:t>pv.timestamp</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a:t>
            </a:r>
          </a:p>
          <a:p>
            <a:pPr defTabSz="1219170">
              <a:buClr>
                <a:srgbClr val="000000"/>
              </a:buClr>
              <a:buSzPts val="1100"/>
            </a:pPr>
            <a:r>
              <a:rPr lang="en-US" sz="1200" kern="0" dirty="0">
                <a:solidFill>
                  <a:srgbClr val="000000"/>
                </a:solidFill>
                <a:latin typeface="Courier New"/>
                <a:ea typeface="Courier New"/>
                <a:cs typeface="Courier New"/>
                <a:sym typeface="Courier New"/>
              </a:rPr>
              <a:t>SELECT COUNT(DISTINCT </a:t>
            </a:r>
            <a:r>
              <a:rPr lang="en-US" sz="1200" kern="0" dirty="0" err="1">
                <a:solidFill>
                  <a:srgbClr val="000000"/>
                </a:solidFill>
                <a:latin typeface="Courier New"/>
                <a:ea typeface="Courier New"/>
                <a:cs typeface="Courier New"/>
                <a:sym typeface="Courier New"/>
              </a:rPr>
              <a:t>lt_attr.user_id</a:t>
            </a:r>
            <a:r>
              <a:rPr lang="en-US" sz="1200" kern="0" dirty="0">
                <a:solidFill>
                  <a:srgbClr val="000000"/>
                </a:solidFill>
                <a:latin typeface="Courier New"/>
                <a:ea typeface="Courier New"/>
                <a:cs typeface="Courier New"/>
                <a:sym typeface="Courier New"/>
              </a:rPr>
              <a:t>) AS 'total purchasing visitors'</a:t>
            </a:r>
          </a:p>
          <a:p>
            <a:pPr defTabSz="1219170">
              <a:buClr>
                <a:srgbClr val="000000"/>
              </a:buClr>
              <a:buSzPts val="1100"/>
            </a:pPr>
            <a:r>
              <a:rPr lang="en-US" sz="1200" kern="0" dirty="0">
                <a:solidFill>
                  <a:srgbClr val="000000"/>
                </a:solidFill>
                <a:latin typeface="Courier New"/>
                <a:ea typeface="Courier New"/>
                <a:cs typeface="Courier New"/>
                <a:sym typeface="Courier New"/>
              </a:rPr>
              <a:t>FROM </a:t>
            </a:r>
            <a:r>
              <a:rPr lang="en-US" sz="1200" kern="0" dirty="0" err="1">
                <a:solidFill>
                  <a:srgbClr val="000000"/>
                </a:solidFill>
                <a:latin typeface="Courier New"/>
                <a:ea typeface="Courier New"/>
                <a:cs typeface="Courier New"/>
                <a:sym typeface="Courier New"/>
              </a:rPr>
              <a:t>lt_attr</a:t>
            </a:r>
            <a:endParaRPr lang="en-US" sz="1200" kern="0" dirty="0">
              <a:solidFill>
                <a:srgbClr val="000000"/>
              </a:solidFill>
              <a:latin typeface="Courier New"/>
              <a:ea typeface="Courier New"/>
              <a:cs typeface="Courier New"/>
              <a:sym typeface="Courier New"/>
            </a:endParaRPr>
          </a:p>
          <a:p>
            <a:pPr defTabSz="1219170">
              <a:buClr>
                <a:srgbClr val="000000"/>
              </a:buClr>
              <a:buSzPts val="1100"/>
            </a:pPr>
            <a:r>
              <a:rPr lang="en-US" sz="1200" kern="0" dirty="0">
                <a:solidFill>
                  <a:srgbClr val="000000"/>
                </a:solidFill>
                <a:latin typeface="Courier New"/>
                <a:ea typeface="Courier New"/>
                <a:cs typeface="Courier New"/>
                <a:sym typeface="Courier New"/>
              </a:rPr>
              <a:t>WHERE </a:t>
            </a:r>
            <a:r>
              <a:rPr lang="en-US" sz="1200" kern="0" dirty="0" err="1">
                <a:solidFill>
                  <a:srgbClr val="000000"/>
                </a:solidFill>
                <a:latin typeface="Courier New"/>
                <a:ea typeface="Courier New"/>
                <a:cs typeface="Courier New"/>
                <a:sym typeface="Courier New"/>
              </a:rPr>
              <a:t>page_name</a:t>
            </a:r>
            <a:r>
              <a:rPr lang="en-US" sz="1200" kern="0" dirty="0">
                <a:solidFill>
                  <a:srgbClr val="000000"/>
                </a:solidFill>
                <a:latin typeface="Courier New"/>
                <a:ea typeface="Courier New"/>
                <a:cs typeface="Courier New"/>
                <a:sym typeface="Courier New"/>
              </a:rPr>
              <a:t> = '4 - purchase';</a:t>
            </a:r>
            <a:endParaRPr sz="1200" kern="0" dirty="0">
              <a:solidFill>
                <a:srgbClr val="000000"/>
              </a:solidFill>
              <a:latin typeface="Courier New"/>
              <a:ea typeface="Courier New"/>
              <a:cs typeface="Courier New"/>
              <a:sym typeface="Courier New"/>
            </a:endParaRPr>
          </a:p>
        </p:txBody>
      </p:sp>
      <p:sp>
        <p:nvSpPr>
          <p:cNvPr id="324" name="Shape 324"/>
          <p:cNvSpPr txBox="1"/>
          <p:nvPr/>
        </p:nvSpPr>
        <p:spPr>
          <a:xfrm>
            <a:off x="237300" y="1601767"/>
            <a:ext cx="6561200" cy="861515"/>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buSzPts val="1100"/>
            </a:pPr>
            <a:r>
              <a:rPr lang="en-US" sz="1600" kern="0" dirty="0">
                <a:solidFill>
                  <a:srgbClr val="000000"/>
                </a:solidFill>
                <a:latin typeface="Roboto"/>
                <a:ea typeface="Roboto"/>
                <a:cs typeface="Roboto"/>
                <a:sym typeface="Roboto"/>
              </a:rPr>
              <a:t>Compiling the total sales data of all users that have reached page 4, “4 – purchase” has resulted in 358 unique customer id’s.</a:t>
            </a:r>
            <a:endParaRPr sz="1600" kern="0" dirty="0">
              <a:solidFill>
                <a:srgbClr val="000000"/>
              </a:solidFill>
              <a:latin typeface="Roboto"/>
              <a:ea typeface="Roboto"/>
              <a:cs typeface="Roboto"/>
              <a:sym typeface="Roboto"/>
            </a:endParaRPr>
          </a:p>
          <a:p>
            <a:pPr defTabSz="1219170">
              <a:lnSpc>
                <a:spcPct val="115000"/>
              </a:lnSpc>
              <a:buClr>
                <a:srgbClr val="000000"/>
              </a:buClr>
              <a:buSzPts val="1100"/>
            </a:pPr>
            <a:endParaRPr sz="1600" kern="0"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625306028"/>
              </p:ext>
            </p:extLst>
          </p:nvPr>
        </p:nvGraphicFramePr>
        <p:xfrm>
          <a:off x="1929048" y="2669515"/>
          <a:ext cx="3177704" cy="1003033"/>
        </p:xfrm>
        <a:graphic>
          <a:graphicData uri="http://schemas.openxmlformats.org/drawingml/2006/table">
            <a:tbl>
              <a:tblPr>
                <a:noFill/>
              </a:tblPr>
              <a:tblGrid>
                <a:gridCol w="3177704">
                  <a:extLst>
                    <a:ext uri="{9D8B030D-6E8A-4147-A177-3AD203B41FA5}">
                      <a16:colId xmlns:a16="http://schemas.microsoft.com/office/drawing/2014/main" val="20000"/>
                    </a:ext>
                  </a:extLst>
                </a:gridCol>
              </a:tblGrid>
              <a:tr h="555733">
                <a:tc>
                  <a:txBody>
                    <a:bodyPr/>
                    <a:lstStyle/>
                    <a:p>
                      <a:pPr marL="0" lvl="0" indent="0" rtl="0">
                        <a:spcBef>
                          <a:spcPts val="0"/>
                        </a:spcBef>
                        <a:spcAft>
                          <a:spcPts val="0"/>
                        </a:spcAft>
                        <a:buNone/>
                      </a:pPr>
                      <a:r>
                        <a:rPr lang="en-US" sz="1300" b="1" dirty="0">
                          <a:solidFill>
                            <a:srgbClr val="FFFFFF"/>
                          </a:solidFill>
                        </a:rPr>
                        <a:t>Unique Purchasing Customers</a:t>
                      </a:r>
                      <a:endParaRPr sz="1300" b="1" dirty="0">
                        <a:solidFill>
                          <a:srgbClr val="FFFFFF"/>
                        </a:solidFill>
                      </a:endParaRPr>
                    </a:p>
                  </a:txBody>
                  <a:tcPr marL="121900" marR="121900" marT="121900" marB="121900">
                    <a:solidFill>
                      <a:srgbClr val="204056">
                        <a:alpha val="82490"/>
                      </a:srgbClr>
                    </a:solidFill>
                  </a:tcPr>
                </a:tc>
                <a:extLst>
                  <a:ext uri="{0D108BD9-81ED-4DB2-BD59-A6C34878D82A}">
                    <a16:rowId xmlns:a16="http://schemas.microsoft.com/office/drawing/2014/main" val="10000"/>
                  </a:ext>
                </a:extLst>
              </a:tr>
              <a:tr h="447300">
                <a:tc>
                  <a:txBody>
                    <a:bodyPr/>
                    <a:lstStyle/>
                    <a:p>
                      <a:pPr marL="0" lvl="0" indent="0" algn="ctr" rtl="0">
                        <a:spcBef>
                          <a:spcPts val="0"/>
                        </a:spcBef>
                        <a:spcAft>
                          <a:spcPts val="0"/>
                        </a:spcAft>
                        <a:buNone/>
                      </a:pPr>
                      <a:r>
                        <a:rPr lang="en-US" sz="1100" dirty="0"/>
                        <a:t>358</a:t>
                      </a:r>
                      <a:endParaRPr sz="1100" dirty="0"/>
                    </a:p>
                  </a:txBody>
                  <a:tcPr marL="121900" marR="121900" marT="121900" marB="12190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23869213"/>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1448</Words>
  <Application>Microsoft Office PowerPoint</Application>
  <PresentationFormat>Widescreen</PresentationFormat>
  <Paragraphs>259</Paragraphs>
  <Slides>14</Slides>
  <Notes>14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Calibri</vt:lpstr>
      <vt:lpstr>Courier New</vt:lpstr>
      <vt:lpstr>Dosis</vt:lpstr>
      <vt:lpstr>Roboto</vt:lpstr>
      <vt:lpstr>Roboto Black</vt:lpstr>
      <vt:lpstr>Roboto Thin</vt:lpstr>
      <vt:lpstr>Simple Light</vt:lpstr>
      <vt:lpstr>1_Simple Light</vt:lpstr>
      <vt:lpstr>2_Simple Light</vt:lpstr>
      <vt:lpstr>PowerPoint Presentation</vt:lpstr>
      <vt:lpstr>Analysis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Lacy</dc:creator>
  <cp:lastModifiedBy>Jason Lacy</cp:lastModifiedBy>
  <cp:revision>12</cp:revision>
  <dcterms:created xsi:type="dcterms:W3CDTF">2018-06-25T03:24:22Z</dcterms:created>
  <dcterms:modified xsi:type="dcterms:W3CDTF">2018-06-25T05:10:58Z</dcterms:modified>
</cp:coreProperties>
</file>